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71" r:id="rId9"/>
    <p:sldId id="262" r:id="rId10"/>
    <p:sldId id="258" r:id="rId11"/>
    <p:sldId id="259" r:id="rId12"/>
    <p:sldId id="260" r:id="rId13"/>
    <p:sldId id="261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0836E-7BB0-4965-A8DB-D5A696746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9DE5F9-4F77-476E-BB8A-8B6AA1DC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FC0A44-DA79-486E-AFFB-B8E4BDDC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22A54-BCCF-4CC3-BCF2-2938DA9F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5316DB-5288-4B4D-8992-FB555CFE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3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6C3E3-62B0-492F-87DF-E57C75D2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0793EF-2381-42DC-ACDD-AAA14045E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3AA68B-28DC-49A2-A691-9F7DE472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B65DB-3EE4-43F3-AA6E-23EA2DD16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283435-AACD-416C-8179-BFE43EFD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94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1AC2EB-3211-49CF-A322-917C14A7B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B41080-3FC8-41BA-A8DB-618C1FEA6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27BC7B-BF9E-4098-A540-F99259C2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C0627-C86D-47A2-A007-928F43925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E888BA-2C9E-488B-9BC8-465D18C6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74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2047F-330B-41C8-88BC-D5863249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2AEFF-8C25-4B70-B42D-D6CF2D43F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020FE-9D91-4A64-9278-9D90BDA27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A6D8D-89CF-4670-9A9A-FD9829CC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5EA2BE-6441-4E45-9587-AE7A3704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71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FCB22-D490-46EF-9E76-6FCDF71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3219A3-7C0A-469F-BF80-B10F0337A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412187-A422-4A7C-AF3C-055AC254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E77146-95D3-4118-8406-8AF96C79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ADCE9B-55E0-4C0D-B66C-49A8145B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3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90DD5-709D-4657-BF31-8E35A575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DAFA1B-059D-4349-B492-EE4E91184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51E1EB-BCF7-4AC3-95DB-2359C7570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017774-FBF4-4457-B301-9C2EC2A0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696CB3-E71A-433A-A93E-8F60A309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81EB29-126F-4792-862D-6028C76D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1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ADF21-6384-40C6-B3D1-80826CD8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D5E544-AAE5-4390-A914-CCDAA70A0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9A6B39-EDA8-49CA-A1B8-B142679D9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5AC188-BAD4-46A7-866C-6B8B50E85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E688CF-5C39-4228-96FF-F008F5319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5510F7-F71A-4231-B1AB-7493C5C1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21E313-000F-4121-BEBA-8D57A38E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F2E1D3-C59D-425A-B6A0-35419BAC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30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78AA9-349A-4149-B6BB-1AB1EC11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D9B58-DA52-4299-A5E7-03B5D1790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F58AFE-08F0-4B68-89D9-7566BA7E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2A93DE-BE20-4F59-B8A5-F5C49513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43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D385E1-DC32-4078-9BBF-087981EA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7ACB42-D2B2-4BFF-A68C-3038BBEB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EFD592-79BD-41E6-9321-A31D9C36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527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3D1BC-9A69-422F-BAF5-3F14D148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E22E13-A9BB-417C-959D-79CBE54A7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10F72B-A54D-4B91-BDD7-9584CF4AC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56DC1F-532C-41FF-9E94-C9EB1AB1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F892D3-F9BC-4003-9C53-100912BE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B4AC0A-FE85-40D3-83EA-EEC0DE24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7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C5CEE-EC51-4E0E-BDE4-4629A8AB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613A10-958A-4C0C-BA1F-5FD3A678E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EA6B38-424B-4583-A99D-E5C582276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96C94D-A7E4-4837-94BA-8958374C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592ABE-2F31-4BCF-808C-95DFF7CD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C42676-761E-4FEE-AAD6-796F7ED4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42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D0389A-361B-4D38-AB77-7EA4BD69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D41107-11FD-4D38-AF27-34C22B875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63F5A-F187-422F-84BA-FE218E3AA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A49D2-C587-474D-9EEA-E209A91B3A31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81E4F-5121-48E9-BBA9-652B0B305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11D85E-9222-44B6-A59B-A523C7B0F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CF1F1-FE85-454E-8B91-928CFE75B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71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163C3-11DA-4485-A83B-266FB6C78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03" y="1122363"/>
            <a:ext cx="11504644" cy="2824486"/>
          </a:xfrm>
        </p:spPr>
        <p:txBody>
          <a:bodyPr>
            <a:normAutofit/>
          </a:bodyPr>
          <a:lstStyle/>
          <a:p>
            <a:r>
              <a:rPr lang="en-CA" altLang="zh-CN" dirty="0"/>
              <a:t>Thesis Outline </a:t>
            </a:r>
            <a:br>
              <a:rPr lang="en-CA" altLang="zh-CN" dirty="0"/>
            </a:br>
            <a:r>
              <a:rPr lang="en-CA" altLang="zh-CN" dirty="0"/>
              <a:t>and</a:t>
            </a:r>
            <a:br>
              <a:rPr lang="en-CA" altLang="zh-CN" dirty="0"/>
            </a:br>
            <a:r>
              <a:rPr lang="en-CA" altLang="zh-CN" sz="4000" baseline="70000" dirty="0"/>
              <a:t>DRDC</a:t>
            </a:r>
            <a:r>
              <a:rPr lang="en-CA" altLang="zh-CN" dirty="0"/>
              <a:t> Dielectric powder Imaging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17F488-0582-41CE-B5CD-3512F959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9404"/>
            <a:ext cx="9144000" cy="928396"/>
          </a:xfrm>
        </p:spPr>
        <p:txBody>
          <a:bodyPr/>
          <a:lstStyle/>
          <a:p>
            <a:r>
              <a:rPr lang="en-CA" altLang="zh-CN" dirty="0"/>
              <a:t>Yutong Zhao</a:t>
            </a:r>
          </a:p>
          <a:p>
            <a:r>
              <a:rPr lang="en-CA" altLang="zh-CN" dirty="0"/>
              <a:t>March 3</a:t>
            </a:r>
            <a:r>
              <a:rPr lang="en-CA" altLang="zh-CN" baseline="30000" dirty="0"/>
              <a:t>rd</a:t>
            </a:r>
            <a:r>
              <a:rPr lang="en-CA" altLang="zh-CN" dirty="0"/>
              <a:t>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04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B7DC6-6999-4134-B073-7C557B96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6" y="1"/>
            <a:ext cx="10964694" cy="797667"/>
          </a:xfrm>
        </p:spPr>
        <p:txBody>
          <a:bodyPr/>
          <a:lstStyle/>
          <a:p>
            <a:r>
              <a:rPr lang="en-CA" altLang="zh-CN" dirty="0"/>
              <a:t>Imaging Results(2)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54D0F0-2405-4500-8B41-A051FB1B0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242" y="1380553"/>
            <a:ext cx="1800000" cy="1800000"/>
          </a:xfrm>
          <a:ln w="31750"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63E893-CAF2-4A4F-B111-51DB10C97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0" y="1380553"/>
            <a:ext cx="1800000" cy="18000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69D09B-4F78-4679-B64B-E681C8AD0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38" y="1380553"/>
            <a:ext cx="1800000" cy="18000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6F0F44B-D710-46FF-9B78-150140FBA387}"/>
              </a:ext>
            </a:extLst>
          </p:cNvPr>
          <p:cNvSpPr txBox="1"/>
          <p:nvPr/>
        </p:nvSpPr>
        <p:spPr>
          <a:xfrm>
            <a:off x="1771317" y="797668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Icing sugar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AD4C09-C81B-4BB0-B724-68ACF953DE4D}"/>
              </a:ext>
            </a:extLst>
          </p:cNvPr>
          <p:cNvSpPr txBox="1"/>
          <p:nvPr/>
        </p:nvSpPr>
        <p:spPr>
          <a:xfrm>
            <a:off x="5605160" y="797667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NH</a:t>
            </a:r>
            <a:r>
              <a:rPr lang="en-CA" altLang="zh-CN" sz="2400" baseline="-25000" dirty="0"/>
              <a:t>4</a:t>
            </a:r>
            <a:r>
              <a:rPr lang="en-CA" altLang="zh-CN" sz="2400" dirty="0"/>
              <a:t>NO</a:t>
            </a:r>
            <a:r>
              <a:rPr lang="en-CA" altLang="zh-CN" sz="2400" baseline="-25000" dirty="0"/>
              <a:t>3</a:t>
            </a:r>
            <a:endParaRPr lang="zh-CN" altLang="en-US" sz="2400" baseline="-25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FDDCB1-3B94-4571-A576-24B186AC630B}"/>
              </a:ext>
            </a:extLst>
          </p:cNvPr>
          <p:cNvSpPr txBox="1"/>
          <p:nvPr/>
        </p:nvSpPr>
        <p:spPr>
          <a:xfrm>
            <a:off x="9640723" y="797666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KClO</a:t>
            </a:r>
            <a:r>
              <a:rPr lang="en-CA" altLang="zh-CN" sz="2400" baseline="-25000" dirty="0"/>
              <a:t>3</a:t>
            </a:r>
            <a:endParaRPr lang="zh-CN" altLang="en-US" sz="2400" baseline="-250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F50EEC9-8FC9-4A9B-9B7A-4860E6BBC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0" y="3763438"/>
            <a:ext cx="3840000" cy="28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632D43A-076E-4783-987A-4805E6F5D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20" y="3763438"/>
            <a:ext cx="3840000" cy="288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D5400E6-0969-4577-A4C8-8CB98CB68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20" y="3763438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D1AA59-73CF-4C8D-B53E-12F834333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00" y="1453902"/>
            <a:ext cx="1800000" cy="18000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9FBA34-466A-4FDD-9FAC-09160F4CA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10" y="1453902"/>
            <a:ext cx="1800000" cy="18000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A42D95-A485-4D36-9FD7-7F2032B0F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90" y="1453902"/>
            <a:ext cx="1800000" cy="18000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D10E29-D33B-4754-90FC-F761B291E096}"/>
              </a:ext>
            </a:extLst>
          </p:cNvPr>
          <p:cNvSpPr txBox="1"/>
          <p:nvPr/>
        </p:nvSpPr>
        <p:spPr>
          <a:xfrm>
            <a:off x="1914968" y="871014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 err="1"/>
              <a:t>NaCl</a:t>
            </a:r>
            <a:endParaRPr lang="zh-CN" altLang="en-US" sz="2400" baseline="-25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CE6A6A-B78B-4B50-9760-4B3C5326116D}"/>
              </a:ext>
            </a:extLst>
          </p:cNvPr>
          <p:cNvSpPr txBox="1"/>
          <p:nvPr/>
        </p:nvSpPr>
        <p:spPr>
          <a:xfrm>
            <a:off x="5692444" y="87101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KNO</a:t>
            </a:r>
            <a:r>
              <a:rPr lang="en-CA" altLang="zh-CN" sz="2400" baseline="-25000" dirty="0"/>
              <a:t>3</a:t>
            </a:r>
            <a:endParaRPr lang="zh-CN" altLang="en-US" sz="2400" baseline="-25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63F08F-185C-433E-823B-AF057625A6E7}"/>
              </a:ext>
            </a:extLst>
          </p:cNvPr>
          <p:cNvSpPr txBox="1"/>
          <p:nvPr/>
        </p:nvSpPr>
        <p:spPr>
          <a:xfrm>
            <a:off x="9462707" y="87101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NaNO</a:t>
            </a:r>
            <a:r>
              <a:rPr lang="en-CA" altLang="zh-CN" sz="2400" baseline="-25000" dirty="0"/>
              <a:t>3</a:t>
            </a:r>
            <a:endParaRPr lang="zh-CN" altLang="en-US" sz="2400" baseline="-250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A19BF5C-0408-4932-9F15-0126B4F9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6" y="1"/>
            <a:ext cx="10964694" cy="797667"/>
          </a:xfrm>
        </p:spPr>
        <p:txBody>
          <a:bodyPr/>
          <a:lstStyle/>
          <a:p>
            <a:r>
              <a:rPr lang="en-CA" altLang="zh-CN" dirty="0"/>
              <a:t>Imaging Results(3)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8B1D666-ADBB-41D0-A6F8-30DF4C8BD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6" y="3680693"/>
            <a:ext cx="3840000" cy="28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39A34F-B322-4BB3-B5EF-218479F9C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37" y="3680693"/>
            <a:ext cx="3840000" cy="28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891283-CCF9-4DBB-833E-83B9A5AB1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37" y="3680693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0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23D73DE7-909F-4627-B37C-709B6FFA3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857492"/>
            <a:ext cx="5334011" cy="4000508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B72D8BF5-F95A-4F1E-81DC-4FDC2CB6C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4" b="25824"/>
          <a:stretch/>
        </p:blipFill>
        <p:spPr>
          <a:xfrm>
            <a:off x="2589178" y="826946"/>
            <a:ext cx="7013643" cy="2030546"/>
          </a:xfrm>
          <a:ln w="31750">
            <a:solidFill>
              <a:schemeClr val="tx1"/>
            </a:solidFill>
          </a:ln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8047626-A996-4191-A23E-3F60B537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6" y="1"/>
            <a:ext cx="10964694" cy="797667"/>
          </a:xfrm>
        </p:spPr>
        <p:txBody>
          <a:bodyPr/>
          <a:lstStyle/>
          <a:p>
            <a:r>
              <a:rPr lang="en-CA" altLang="zh-CN" dirty="0"/>
              <a:t>Imaging Results(4)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72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E0AEADA-A1C5-4349-BB13-9FD935001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1706" r="869" b="3372"/>
          <a:stretch/>
        </p:blipFill>
        <p:spPr>
          <a:xfrm>
            <a:off x="6439917" y="909000"/>
            <a:ext cx="3735925" cy="2520000"/>
          </a:xfrm>
          <a:ln w="31750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FCE56E-87E6-4EE6-9058-C57B532EE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t="5324" r="4539" b="5324"/>
          <a:stretch/>
        </p:blipFill>
        <p:spPr>
          <a:xfrm>
            <a:off x="1971261" y="909000"/>
            <a:ext cx="3480383" cy="25200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CB343B6-F18F-4B19-ABF4-9F1454234222}"/>
              </a:ext>
            </a:extLst>
          </p:cNvPr>
          <p:cNvSpPr txBox="1">
            <a:spLocks/>
          </p:cNvSpPr>
          <p:nvPr/>
        </p:nvSpPr>
        <p:spPr>
          <a:xfrm>
            <a:off x="389106" y="1"/>
            <a:ext cx="10964694" cy="79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dirty="0"/>
              <a:t>Imaging Results(5)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5F7A27-BB7D-4F20-BBBA-241CDE3EA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80" y="3540332"/>
            <a:ext cx="4320000" cy="32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BE473A-F7EB-42BB-A184-99AC06369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53" y="3540332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0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4E2EB-CB5D-4A0F-B2CA-3D7229FA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Next step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CE8DD-9371-4CB7-9420-7AA5BC61B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6135"/>
          </a:xfrm>
        </p:spPr>
        <p:txBody>
          <a:bodyPr/>
          <a:lstStyle/>
          <a:p>
            <a:r>
              <a:rPr lang="en-CA" altLang="zh-CN" dirty="0"/>
              <a:t>Preform imaging experiment at different height of chemical powders.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F56A33E-BD95-4E1A-8B27-2DBD5DD4E4BB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dirty="0"/>
              <a:t>Some concerns: </a:t>
            </a:r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ADE73F2-25AA-4952-B885-FBE74F2E8E4F}"/>
              </a:ext>
            </a:extLst>
          </p:cNvPr>
          <p:cNvSpPr/>
          <p:nvPr/>
        </p:nvSpPr>
        <p:spPr>
          <a:xfrm>
            <a:off x="1672938" y="4521200"/>
            <a:ext cx="2657451" cy="965200"/>
          </a:xfrm>
          <a:custGeom>
            <a:avLst/>
            <a:gdLst>
              <a:gd name="connsiteX0" fmla="*/ 94902 w 2657451"/>
              <a:gd name="connsiteY0" fmla="*/ 843280 h 965200"/>
              <a:gd name="connsiteX1" fmla="*/ 145702 w 2657451"/>
              <a:gd name="connsiteY1" fmla="*/ 802640 h 965200"/>
              <a:gd name="connsiteX2" fmla="*/ 166022 w 2657451"/>
              <a:gd name="connsiteY2" fmla="*/ 772160 h 965200"/>
              <a:gd name="connsiteX3" fmla="*/ 196502 w 2657451"/>
              <a:gd name="connsiteY3" fmla="*/ 741680 h 965200"/>
              <a:gd name="connsiteX4" fmla="*/ 237142 w 2657451"/>
              <a:gd name="connsiteY4" fmla="*/ 690880 h 965200"/>
              <a:gd name="connsiteX5" fmla="*/ 247302 w 2657451"/>
              <a:gd name="connsiteY5" fmla="*/ 660400 h 965200"/>
              <a:gd name="connsiteX6" fmla="*/ 267622 w 2657451"/>
              <a:gd name="connsiteY6" fmla="*/ 629920 h 965200"/>
              <a:gd name="connsiteX7" fmla="*/ 287942 w 2657451"/>
              <a:gd name="connsiteY7" fmla="*/ 579120 h 965200"/>
              <a:gd name="connsiteX8" fmla="*/ 318422 w 2657451"/>
              <a:gd name="connsiteY8" fmla="*/ 548640 h 965200"/>
              <a:gd name="connsiteX9" fmla="*/ 399702 w 2657451"/>
              <a:gd name="connsiteY9" fmla="*/ 436880 h 965200"/>
              <a:gd name="connsiteX10" fmla="*/ 430182 w 2657451"/>
              <a:gd name="connsiteY10" fmla="*/ 416560 h 965200"/>
              <a:gd name="connsiteX11" fmla="*/ 450502 w 2657451"/>
              <a:gd name="connsiteY11" fmla="*/ 386080 h 965200"/>
              <a:gd name="connsiteX12" fmla="*/ 491142 w 2657451"/>
              <a:gd name="connsiteY12" fmla="*/ 375920 h 965200"/>
              <a:gd name="connsiteX13" fmla="*/ 521622 w 2657451"/>
              <a:gd name="connsiteY13" fmla="*/ 355600 h 965200"/>
              <a:gd name="connsiteX14" fmla="*/ 562262 w 2657451"/>
              <a:gd name="connsiteY14" fmla="*/ 314960 h 965200"/>
              <a:gd name="connsiteX15" fmla="*/ 592742 w 2657451"/>
              <a:gd name="connsiteY15" fmla="*/ 274320 h 965200"/>
              <a:gd name="connsiteX16" fmla="*/ 653702 w 2657451"/>
              <a:gd name="connsiteY16" fmla="*/ 223520 h 965200"/>
              <a:gd name="connsiteX17" fmla="*/ 714662 w 2657451"/>
              <a:gd name="connsiteY17" fmla="*/ 162560 h 965200"/>
              <a:gd name="connsiteX18" fmla="*/ 745142 w 2657451"/>
              <a:gd name="connsiteY18" fmla="*/ 132080 h 965200"/>
              <a:gd name="connsiteX19" fmla="*/ 826422 w 2657451"/>
              <a:gd name="connsiteY19" fmla="*/ 71120 h 965200"/>
              <a:gd name="connsiteX20" fmla="*/ 867062 w 2657451"/>
              <a:gd name="connsiteY20" fmla="*/ 40640 h 965200"/>
              <a:gd name="connsiteX21" fmla="*/ 897542 w 2657451"/>
              <a:gd name="connsiteY21" fmla="*/ 10160 h 965200"/>
              <a:gd name="connsiteX22" fmla="*/ 928022 w 2657451"/>
              <a:gd name="connsiteY22" fmla="*/ 0 h 965200"/>
              <a:gd name="connsiteX23" fmla="*/ 1436022 w 2657451"/>
              <a:gd name="connsiteY23" fmla="*/ 10160 h 965200"/>
              <a:gd name="connsiteX24" fmla="*/ 1486822 w 2657451"/>
              <a:gd name="connsiteY24" fmla="*/ 30480 h 965200"/>
              <a:gd name="connsiteX25" fmla="*/ 1527462 w 2657451"/>
              <a:gd name="connsiteY25" fmla="*/ 40640 h 965200"/>
              <a:gd name="connsiteX26" fmla="*/ 1629062 w 2657451"/>
              <a:gd name="connsiteY26" fmla="*/ 60960 h 965200"/>
              <a:gd name="connsiteX27" fmla="*/ 1690022 w 2657451"/>
              <a:gd name="connsiteY27" fmla="*/ 121920 h 965200"/>
              <a:gd name="connsiteX28" fmla="*/ 1710342 w 2657451"/>
              <a:gd name="connsiteY28" fmla="*/ 152400 h 965200"/>
              <a:gd name="connsiteX29" fmla="*/ 1771302 w 2657451"/>
              <a:gd name="connsiteY29" fmla="*/ 172720 h 965200"/>
              <a:gd name="connsiteX30" fmla="*/ 1801782 w 2657451"/>
              <a:gd name="connsiteY30" fmla="*/ 182880 h 965200"/>
              <a:gd name="connsiteX31" fmla="*/ 1862742 w 2657451"/>
              <a:gd name="connsiteY31" fmla="*/ 223520 h 965200"/>
              <a:gd name="connsiteX32" fmla="*/ 1893222 w 2657451"/>
              <a:gd name="connsiteY32" fmla="*/ 254000 h 965200"/>
              <a:gd name="connsiteX33" fmla="*/ 1954182 w 2657451"/>
              <a:gd name="connsiteY33" fmla="*/ 284480 h 965200"/>
              <a:gd name="connsiteX34" fmla="*/ 1984662 w 2657451"/>
              <a:gd name="connsiteY34" fmla="*/ 314960 h 965200"/>
              <a:gd name="connsiteX35" fmla="*/ 2015142 w 2657451"/>
              <a:gd name="connsiteY35" fmla="*/ 335280 h 965200"/>
              <a:gd name="connsiteX36" fmla="*/ 2065942 w 2657451"/>
              <a:gd name="connsiteY36" fmla="*/ 386080 h 965200"/>
              <a:gd name="connsiteX37" fmla="*/ 2106582 w 2657451"/>
              <a:gd name="connsiteY37" fmla="*/ 426720 h 965200"/>
              <a:gd name="connsiteX38" fmla="*/ 2116742 w 2657451"/>
              <a:gd name="connsiteY38" fmla="*/ 457200 h 965200"/>
              <a:gd name="connsiteX39" fmla="*/ 2147222 w 2657451"/>
              <a:gd name="connsiteY39" fmla="*/ 487680 h 965200"/>
              <a:gd name="connsiteX40" fmla="*/ 2208182 w 2657451"/>
              <a:gd name="connsiteY40" fmla="*/ 558800 h 965200"/>
              <a:gd name="connsiteX41" fmla="*/ 2248822 w 2657451"/>
              <a:gd name="connsiteY41" fmla="*/ 589280 h 965200"/>
              <a:gd name="connsiteX42" fmla="*/ 2269142 w 2657451"/>
              <a:gd name="connsiteY42" fmla="*/ 619760 h 965200"/>
              <a:gd name="connsiteX43" fmla="*/ 2299622 w 2657451"/>
              <a:gd name="connsiteY43" fmla="*/ 660400 h 965200"/>
              <a:gd name="connsiteX44" fmla="*/ 2370742 w 2657451"/>
              <a:gd name="connsiteY44" fmla="*/ 701040 h 965200"/>
              <a:gd name="connsiteX45" fmla="*/ 2401222 w 2657451"/>
              <a:gd name="connsiteY45" fmla="*/ 721360 h 965200"/>
              <a:gd name="connsiteX46" fmla="*/ 2421542 w 2657451"/>
              <a:gd name="connsiteY46" fmla="*/ 751840 h 965200"/>
              <a:gd name="connsiteX47" fmla="*/ 2462182 w 2657451"/>
              <a:gd name="connsiteY47" fmla="*/ 762000 h 965200"/>
              <a:gd name="connsiteX48" fmla="*/ 2543462 w 2657451"/>
              <a:gd name="connsiteY48" fmla="*/ 792480 h 965200"/>
              <a:gd name="connsiteX49" fmla="*/ 2573942 w 2657451"/>
              <a:gd name="connsiteY49" fmla="*/ 812800 h 965200"/>
              <a:gd name="connsiteX50" fmla="*/ 2624742 w 2657451"/>
              <a:gd name="connsiteY50" fmla="*/ 822960 h 965200"/>
              <a:gd name="connsiteX51" fmla="*/ 2655222 w 2657451"/>
              <a:gd name="connsiteY51" fmla="*/ 833120 h 965200"/>
              <a:gd name="connsiteX52" fmla="*/ 2533302 w 2657451"/>
              <a:gd name="connsiteY52" fmla="*/ 822960 h 965200"/>
              <a:gd name="connsiteX53" fmla="*/ 2452022 w 2657451"/>
              <a:gd name="connsiteY53" fmla="*/ 833120 h 965200"/>
              <a:gd name="connsiteX54" fmla="*/ 2360582 w 2657451"/>
              <a:gd name="connsiteY54" fmla="*/ 853440 h 965200"/>
              <a:gd name="connsiteX55" fmla="*/ 2330102 w 2657451"/>
              <a:gd name="connsiteY55" fmla="*/ 873760 h 965200"/>
              <a:gd name="connsiteX56" fmla="*/ 2248822 w 2657451"/>
              <a:gd name="connsiteY56" fmla="*/ 894080 h 965200"/>
              <a:gd name="connsiteX57" fmla="*/ 2218342 w 2657451"/>
              <a:gd name="connsiteY57" fmla="*/ 904240 h 965200"/>
              <a:gd name="connsiteX58" fmla="*/ 2035462 w 2657451"/>
              <a:gd name="connsiteY58" fmla="*/ 924560 h 965200"/>
              <a:gd name="connsiteX59" fmla="*/ 1517302 w 2657451"/>
              <a:gd name="connsiteY59" fmla="*/ 944880 h 965200"/>
              <a:gd name="connsiteX60" fmla="*/ 1425862 w 2657451"/>
              <a:gd name="connsiteY60" fmla="*/ 955040 h 965200"/>
              <a:gd name="connsiteX61" fmla="*/ 1395382 w 2657451"/>
              <a:gd name="connsiteY61" fmla="*/ 965200 h 965200"/>
              <a:gd name="connsiteX62" fmla="*/ 1161702 w 2657451"/>
              <a:gd name="connsiteY62" fmla="*/ 955040 h 965200"/>
              <a:gd name="connsiteX63" fmla="*/ 948342 w 2657451"/>
              <a:gd name="connsiteY63" fmla="*/ 934720 h 965200"/>
              <a:gd name="connsiteX64" fmla="*/ 816262 w 2657451"/>
              <a:gd name="connsiteY64" fmla="*/ 924560 h 965200"/>
              <a:gd name="connsiteX65" fmla="*/ 237142 w 2657451"/>
              <a:gd name="connsiteY65" fmla="*/ 955040 h 965200"/>
              <a:gd name="connsiteX66" fmla="*/ 3462 w 2657451"/>
              <a:gd name="connsiteY66" fmla="*/ 944880 h 965200"/>
              <a:gd name="connsiteX67" fmla="*/ 13622 w 2657451"/>
              <a:gd name="connsiteY67" fmla="*/ 914400 h 965200"/>
              <a:gd name="connsiteX68" fmla="*/ 33942 w 2657451"/>
              <a:gd name="connsiteY68" fmla="*/ 873760 h 965200"/>
              <a:gd name="connsiteX69" fmla="*/ 125382 w 2657451"/>
              <a:gd name="connsiteY69" fmla="*/ 792480 h 965200"/>
              <a:gd name="connsiteX70" fmla="*/ 135542 w 2657451"/>
              <a:gd name="connsiteY70" fmla="*/ 7620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657451" h="965200">
                <a:moveTo>
                  <a:pt x="94902" y="843280"/>
                </a:moveTo>
                <a:cubicBezTo>
                  <a:pt x="111835" y="829733"/>
                  <a:pt x="130368" y="817974"/>
                  <a:pt x="145702" y="802640"/>
                </a:cubicBezTo>
                <a:cubicBezTo>
                  <a:pt x="154336" y="794006"/>
                  <a:pt x="158205" y="781541"/>
                  <a:pt x="166022" y="772160"/>
                </a:cubicBezTo>
                <a:cubicBezTo>
                  <a:pt x="175220" y="761122"/>
                  <a:pt x="186342" y="751840"/>
                  <a:pt x="196502" y="741680"/>
                </a:cubicBezTo>
                <a:cubicBezTo>
                  <a:pt x="222039" y="665068"/>
                  <a:pt x="184621" y="756532"/>
                  <a:pt x="237142" y="690880"/>
                </a:cubicBezTo>
                <a:cubicBezTo>
                  <a:pt x="243832" y="682517"/>
                  <a:pt x="242513" y="669979"/>
                  <a:pt x="247302" y="660400"/>
                </a:cubicBezTo>
                <a:cubicBezTo>
                  <a:pt x="252763" y="649478"/>
                  <a:pt x="262161" y="640842"/>
                  <a:pt x="267622" y="629920"/>
                </a:cubicBezTo>
                <a:cubicBezTo>
                  <a:pt x="275778" y="613608"/>
                  <a:pt x="278276" y="594586"/>
                  <a:pt x="287942" y="579120"/>
                </a:cubicBezTo>
                <a:cubicBezTo>
                  <a:pt x="295557" y="566936"/>
                  <a:pt x="309601" y="559982"/>
                  <a:pt x="318422" y="548640"/>
                </a:cubicBezTo>
                <a:cubicBezTo>
                  <a:pt x="355512" y="500953"/>
                  <a:pt x="357639" y="478943"/>
                  <a:pt x="399702" y="436880"/>
                </a:cubicBezTo>
                <a:cubicBezTo>
                  <a:pt x="408336" y="428246"/>
                  <a:pt x="420022" y="423333"/>
                  <a:pt x="430182" y="416560"/>
                </a:cubicBezTo>
                <a:cubicBezTo>
                  <a:pt x="436955" y="406400"/>
                  <a:pt x="440342" y="392853"/>
                  <a:pt x="450502" y="386080"/>
                </a:cubicBezTo>
                <a:cubicBezTo>
                  <a:pt x="462120" y="378334"/>
                  <a:pt x="478307" y="381421"/>
                  <a:pt x="491142" y="375920"/>
                </a:cubicBezTo>
                <a:cubicBezTo>
                  <a:pt x="502365" y="371110"/>
                  <a:pt x="511462" y="362373"/>
                  <a:pt x="521622" y="355600"/>
                </a:cubicBezTo>
                <a:cubicBezTo>
                  <a:pt x="544547" y="286825"/>
                  <a:pt x="512244" y="356642"/>
                  <a:pt x="562262" y="314960"/>
                </a:cubicBezTo>
                <a:cubicBezTo>
                  <a:pt x="575271" y="304120"/>
                  <a:pt x="581722" y="287177"/>
                  <a:pt x="592742" y="274320"/>
                </a:cubicBezTo>
                <a:cubicBezTo>
                  <a:pt x="618818" y="243898"/>
                  <a:pt x="622347" y="244423"/>
                  <a:pt x="653702" y="223520"/>
                </a:cubicBezTo>
                <a:cubicBezTo>
                  <a:pt x="689473" y="169863"/>
                  <a:pt x="655852" y="212969"/>
                  <a:pt x="714662" y="162560"/>
                </a:cubicBezTo>
                <a:cubicBezTo>
                  <a:pt x="725571" y="153209"/>
                  <a:pt x="734329" y="141542"/>
                  <a:pt x="745142" y="132080"/>
                </a:cubicBezTo>
                <a:cubicBezTo>
                  <a:pt x="802853" y="81583"/>
                  <a:pt x="779376" y="104724"/>
                  <a:pt x="826422" y="71120"/>
                </a:cubicBezTo>
                <a:cubicBezTo>
                  <a:pt x="840201" y="61278"/>
                  <a:pt x="854205" y="51660"/>
                  <a:pt x="867062" y="40640"/>
                </a:cubicBezTo>
                <a:cubicBezTo>
                  <a:pt x="877971" y="31289"/>
                  <a:pt x="885587" y="18130"/>
                  <a:pt x="897542" y="10160"/>
                </a:cubicBezTo>
                <a:cubicBezTo>
                  <a:pt x="906453" y="4219"/>
                  <a:pt x="917862" y="3387"/>
                  <a:pt x="928022" y="0"/>
                </a:cubicBezTo>
                <a:cubicBezTo>
                  <a:pt x="1097355" y="3387"/>
                  <a:pt x="1266906" y="936"/>
                  <a:pt x="1436022" y="10160"/>
                </a:cubicBezTo>
                <a:cubicBezTo>
                  <a:pt x="1454233" y="11153"/>
                  <a:pt x="1469520" y="24713"/>
                  <a:pt x="1486822" y="30480"/>
                </a:cubicBezTo>
                <a:cubicBezTo>
                  <a:pt x="1500069" y="34896"/>
                  <a:pt x="1513808" y="37714"/>
                  <a:pt x="1527462" y="40640"/>
                </a:cubicBezTo>
                <a:cubicBezTo>
                  <a:pt x="1561233" y="47877"/>
                  <a:pt x="1629062" y="60960"/>
                  <a:pt x="1629062" y="60960"/>
                </a:cubicBezTo>
                <a:cubicBezTo>
                  <a:pt x="1649382" y="81280"/>
                  <a:pt x="1674082" y="98010"/>
                  <a:pt x="1690022" y="121920"/>
                </a:cubicBezTo>
                <a:cubicBezTo>
                  <a:pt x="1696795" y="132080"/>
                  <a:pt x="1699987" y="145928"/>
                  <a:pt x="1710342" y="152400"/>
                </a:cubicBezTo>
                <a:cubicBezTo>
                  <a:pt x="1728505" y="163752"/>
                  <a:pt x="1750982" y="165947"/>
                  <a:pt x="1771302" y="172720"/>
                </a:cubicBezTo>
                <a:lnTo>
                  <a:pt x="1801782" y="182880"/>
                </a:lnTo>
                <a:cubicBezTo>
                  <a:pt x="1899016" y="280114"/>
                  <a:pt x="1774520" y="164705"/>
                  <a:pt x="1862742" y="223520"/>
                </a:cubicBezTo>
                <a:cubicBezTo>
                  <a:pt x="1874697" y="231490"/>
                  <a:pt x="1882184" y="244802"/>
                  <a:pt x="1893222" y="254000"/>
                </a:cubicBezTo>
                <a:cubicBezTo>
                  <a:pt x="1919483" y="275884"/>
                  <a:pt x="1923634" y="274297"/>
                  <a:pt x="1954182" y="284480"/>
                </a:cubicBezTo>
                <a:cubicBezTo>
                  <a:pt x="1964342" y="294640"/>
                  <a:pt x="1973624" y="305762"/>
                  <a:pt x="1984662" y="314960"/>
                </a:cubicBezTo>
                <a:cubicBezTo>
                  <a:pt x="1994043" y="322777"/>
                  <a:pt x="2007325" y="325899"/>
                  <a:pt x="2015142" y="335280"/>
                </a:cubicBezTo>
                <a:cubicBezTo>
                  <a:pt x="2063429" y="393225"/>
                  <a:pt x="2004704" y="365667"/>
                  <a:pt x="2065942" y="386080"/>
                </a:cubicBezTo>
                <a:cubicBezTo>
                  <a:pt x="2093035" y="467360"/>
                  <a:pt x="2052395" y="372533"/>
                  <a:pt x="2106582" y="426720"/>
                </a:cubicBezTo>
                <a:cubicBezTo>
                  <a:pt x="2114155" y="434293"/>
                  <a:pt x="2110801" y="448289"/>
                  <a:pt x="2116742" y="457200"/>
                </a:cubicBezTo>
                <a:cubicBezTo>
                  <a:pt x="2124712" y="469155"/>
                  <a:pt x="2137871" y="476771"/>
                  <a:pt x="2147222" y="487680"/>
                </a:cubicBezTo>
                <a:cubicBezTo>
                  <a:pt x="2184286" y="530921"/>
                  <a:pt x="2167457" y="523893"/>
                  <a:pt x="2208182" y="558800"/>
                </a:cubicBezTo>
                <a:cubicBezTo>
                  <a:pt x="2221039" y="569820"/>
                  <a:pt x="2236848" y="577306"/>
                  <a:pt x="2248822" y="589280"/>
                </a:cubicBezTo>
                <a:cubicBezTo>
                  <a:pt x="2257456" y="597914"/>
                  <a:pt x="2262045" y="609824"/>
                  <a:pt x="2269142" y="619760"/>
                </a:cubicBezTo>
                <a:cubicBezTo>
                  <a:pt x="2278984" y="633539"/>
                  <a:pt x="2287648" y="648426"/>
                  <a:pt x="2299622" y="660400"/>
                </a:cubicBezTo>
                <a:cubicBezTo>
                  <a:pt x="2316124" y="676902"/>
                  <a:pt x="2352148" y="690415"/>
                  <a:pt x="2370742" y="701040"/>
                </a:cubicBezTo>
                <a:cubicBezTo>
                  <a:pt x="2381344" y="707098"/>
                  <a:pt x="2391062" y="714587"/>
                  <a:pt x="2401222" y="721360"/>
                </a:cubicBezTo>
                <a:cubicBezTo>
                  <a:pt x="2407995" y="731520"/>
                  <a:pt x="2411382" y="745067"/>
                  <a:pt x="2421542" y="751840"/>
                </a:cubicBezTo>
                <a:cubicBezTo>
                  <a:pt x="2433160" y="759586"/>
                  <a:pt x="2448756" y="758164"/>
                  <a:pt x="2462182" y="762000"/>
                </a:cubicBezTo>
                <a:cubicBezTo>
                  <a:pt x="2482700" y="767862"/>
                  <a:pt x="2529148" y="785323"/>
                  <a:pt x="2543462" y="792480"/>
                </a:cubicBezTo>
                <a:cubicBezTo>
                  <a:pt x="2554384" y="797941"/>
                  <a:pt x="2562509" y="808513"/>
                  <a:pt x="2573942" y="812800"/>
                </a:cubicBezTo>
                <a:cubicBezTo>
                  <a:pt x="2590111" y="818863"/>
                  <a:pt x="2607989" y="818772"/>
                  <a:pt x="2624742" y="822960"/>
                </a:cubicBezTo>
                <a:cubicBezTo>
                  <a:pt x="2635132" y="825557"/>
                  <a:pt x="2665932" y="833120"/>
                  <a:pt x="2655222" y="833120"/>
                </a:cubicBezTo>
                <a:cubicBezTo>
                  <a:pt x="2614441" y="833120"/>
                  <a:pt x="2573942" y="826347"/>
                  <a:pt x="2533302" y="822960"/>
                </a:cubicBezTo>
                <a:cubicBezTo>
                  <a:pt x="2506209" y="826347"/>
                  <a:pt x="2479009" y="828968"/>
                  <a:pt x="2452022" y="833120"/>
                </a:cubicBezTo>
                <a:cubicBezTo>
                  <a:pt x="2418486" y="838279"/>
                  <a:pt x="2392944" y="845350"/>
                  <a:pt x="2360582" y="853440"/>
                </a:cubicBezTo>
                <a:cubicBezTo>
                  <a:pt x="2350422" y="860213"/>
                  <a:pt x="2341024" y="868299"/>
                  <a:pt x="2330102" y="873760"/>
                </a:cubicBezTo>
                <a:cubicBezTo>
                  <a:pt x="2306878" y="885372"/>
                  <a:pt x="2272008" y="888283"/>
                  <a:pt x="2248822" y="894080"/>
                </a:cubicBezTo>
                <a:cubicBezTo>
                  <a:pt x="2238432" y="896677"/>
                  <a:pt x="2228944" y="902725"/>
                  <a:pt x="2218342" y="904240"/>
                </a:cubicBezTo>
                <a:cubicBezTo>
                  <a:pt x="2157623" y="912914"/>
                  <a:pt x="2096493" y="918457"/>
                  <a:pt x="2035462" y="924560"/>
                </a:cubicBezTo>
                <a:cubicBezTo>
                  <a:pt x="1838713" y="944235"/>
                  <a:pt x="1770162" y="938396"/>
                  <a:pt x="1517302" y="944880"/>
                </a:cubicBezTo>
                <a:cubicBezTo>
                  <a:pt x="1486822" y="948267"/>
                  <a:pt x="1456112" y="949998"/>
                  <a:pt x="1425862" y="955040"/>
                </a:cubicBezTo>
                <a:cubicBezTo>
                  <a:pt x="1415298" y="956801"/>
                  <a:pt x="1406092" y="965200"/>
                  <a:pt x="1395382" y="965200"/>
                </a:cubicBezTo>
                <a:cubicBezTo>
                  <a:pt x="1317415" y="965200"/>
                  <a:pt x="1239595" y="958427"/>
                  <a:pt x="1161702" y="955040"/>
                </a:cubicBezTo>
                <a:lnTo>
                  <a:pt x="948342" y="934720"/>
                </a:lnTo>
                <a:cubicBezTo>
                  <a:pt x="904356" y="930839"/>
                  <a:pt x="860419" y="924560"/>
                  <a:pt x="816262" y="924560"/>
                </a:cubicBezTo>
                <a:cubicBezTo>
                  <a:pt x="705103" y="924560"/>
                  <a:pt x="317043" y="950197"/>
                  <a:pt x="237142" y="955040"/>
                </a:cubicBezTo>
                <a:cubicBezTo>
                  <a:pt x="159249" y="951653"/>
                  <a:pt x="80171" y="958827"/>
                  <a:pt x="3462" y="944880"/>
                </a:cubicBezTo>
                <a:cubicBezTo>
                  <a:pt x="-7075" y="942964"/>
                  <a:pt x="9403" y="924244"/>
                  <a:pt x="13622" y="914400"/>
                </a:cubicBezTo>
                <a:cubicBezTo>
                  <a:pt x="19588" y="900479"/>
                  <a:pt x="23232" y="884470"/>
                  <a:pt x="33942" y="873760"/>
                </a:cubicBezTo>
                <a:cubicBezTo>
                  <a:pt x="184041" y="723661"/>
                  <a:pt x="28212" y="922040"/>
                  <a:pt x="125382" y="792480"/>
                </a:cubicBezTo>
                <a:lnTo>
                  <a:pt x="135542" y="762000"/>
                </a:lnTo>
              </a:path>
            </a:pathLst>
          </a:cu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FEB0E4E-1BB3-4E65-9CE2-2520445CD325}"/>
              </a:ext>
            </a:extLst>
          </p:cNvPr>
          <p:cNvSpPr/>
          <p:nvPr/>
        </p:nvSpPr>
        <p:spPr>
          <a:xfrm>
            <a:off x="5923280" y="4998720"/>
            <a:ext cx="5527040" cy="375920"/>
          </a:xfrm>
          <a:custGeom>
            <a:avLst/>
            <a:gdLst>
              <a:gd name="connsiteX0" fmla="*/ 142240 w 5527040"/>
              <a:gd name="connsiteY0" fmla="*/ 172720 h 375920"/>
              <a:gd name="connsiteX1" fmla="*/ 213360 w 5527040"/>
              <a:gd name="connsiteY1" fmla="*/ 233680 h 375920"/>
              <a:gd name="connsiteX2" fmla="*/ 243840 w 5527040"/>
              <a:gd name="connsiteY2" fmla="*/ 264160 h 375920"/>
              <a:gd name="connsiteX3" fmla="*/ 304800 w 5527040"/>
              <a:gd name="connsiteY3" fmla="*/ 284480 h 375920"/>
              <a:gd name="connsiteX4" fmla="*/ 426720 w 5527040"/>
              <a:gd name="connsiteY4" fmla="*/ 314960 h 375920"/>
              <a:gd name="connsiteX5" fmla="*/ 477520 w 5527040"/>
              <a:gd name="connsiteY5" fmla="*/ 325120 h 375920"/>
              <a:gd name="connsiteX6" fmla="*/ 1005840 w 5527040"/>
              <a:gd name="connsiteY6" fmla="*/ 345440 h 375920"/>
              <a:gd name="connsiteX7" fmla="*/ 1899920 w 5527040"/>
              <a:gd name="connsiteY7" fmla="*/ 355600 h 375920"/>
              <a:gd name="connsiteX8" fmla="*/ 2153920 w 5527040"/>
              <a:gd name="connsiteY8" fmla="*/ 375920 h 375920"/>
              <a:gd name="connsiteX9" fmla="*/ 2712720 w 5527040"/>
              <a:gd name="connsiteY9" fmla="*/ 365760 h 375920"/>
              <a:gd name="connsiteX10" fmla="*/ 2966720 w 5527040"/>
              <a:gd name="connsiteY10" fmla="*/ 375920 h 375920"/>
              <a:gd name="connsiteX11" fmla="*/ 3383280 w 5527040"/>
              <a:gd name="connsiteY11" fmla="*/ 365760 h 375920"/>
              <a:gd name="connsiteX12" fmla="*/ 3545840 w 5527040"/>
              <a:gd name="connsiteY12" fmla="*/ 355600 h 375920"/>
              <a:gd name="connsiteX13" fmla="*/ 3728720 w 5527040"/>
              <a:gd name="connsiteY13" fmla="*/ 345440 h 375920"/>
              <a:gd name="connsiteX14" fmla="*/ 4216400 w 5527040"/>
              <a:gd name="connsiteY14" fmla="*/ 325120 h 375920"/>
              <a:gd name="connsiteX15" fmla="*/ 4297680 w 5527040"/>
              <a:gd name="connsiteY15" fmla="*/ 304800 h 375920"/>
              <a:gd name="connsiteX16" fmla="*/ 4389120 w 5527040"/>
              <a:gd name="connsiteY16" fmla="*/ 284480 h 375920"/>
              <a:gd name="connsiteX17" fmla="*/ 4541520 w 5527040"/>
              <a:gd name="connsiteY17" fmla="*/ 254000 h 375920"/>
              <a:gd name="connsiteX18" fmla="*/ 4917440 w 5527040"/>
              <a:gd name="connsiteY18" fmla="*/ 233680 h 375920"/>
              <a:gd name="connsiteX19" fmla="*/ 5080000 w 5527040"/>
              <a:gd name="connsiteY19" fmla="*/ 213360 h 375920"/>
              <a:gd name="connsiteX20" fmla="*/ 5527040 w 5527040"/>
              <a:gd name="connsiteY20" fmla="*/ 193040 h 375920"/>
              <a:gd name="connsiteX21" fmla="*/ 5516880 w 5527040"/>
              <a:gd name="connsiteY21" fmla="*/ 132080 h 375920"/>
              <a:gd name="connsiteX22" fmla="*/ 5455920 w 5527040"/>
              <a:gd name="connsiteY22" fmla="*/ 91440 h 375920"/>
              <a:gd name="connsiteX23" fmla="*/ 5425440 w 5527040"/>
              <a:gd name="connsiteY23" fmla="*/ 60960 h 375920"/>
              <a:gd name="connsiteX24" fmla="*/ 5323840 w 5527040"/>
              <a:gd name="connsiteY24" fmla="*/ 40640 h 375920"/>
              <a:gd name="connsiteX25" fmla="*/ 4826000 w 5527040"/>
              <a:gd name="connsiteY25" fmla="*/ 50800 h 375920"/>
              <a:gd name="connsiteX26" fmla="*/ 4744720 w 5527040"/>
              <a:gd name="connsiteY26" fmla="*/ 20320 h 375920"/>
              <a:gd name="connsiteX27" fmla="*/ 4673600 w 5527040"/>
              <a:gd name="connsiteY27" fmla="*/ 10160 h 375920"/>
              <a:gd name="connsiteX28" fmla="*/ 4632960 w 5527040"/>
              <a:gd name="connsiteY28" fmla="*/ 0 h 375920"/>
              <a:gd name="connsiteX29" fmla="*/ 4429760 w 5527040"/>
              <a:gd name="connsiteY29" fmla="*/ 10160 h 375920"/>
              <a:gd name="connsiteX30" fmla="*/ 4399280 w 5527040"/>
              <a:gd name="connsiteY30" fmla="*/ 30480 h 375920"/>
              <a:gd name="connsiteX31" fmla="*/ 4338320 w 5527040"/>
              <a:gd name="connsiteY31" fmla="*/ 50800 h 375920"/>
              <a:gd name="connsiteX32" fmla="*/ 4307840 w 5527040"/>
              <a:gd name="connsiteY32" fmla="*/ 71120 h 375920"/>
              <a:gd name="connsiteX33" fmla="*/ 4236720 w 5527040"/>
              <a:gd name="connsiteY33" fmla="*/ 91440 h 375920"/>
              <a:gd name="connsiteX34" fmla="*/ 4074160 w 5527040"/>
              <a:gd name="connsiteY34" fmla="*/ 162560 h 375920"/>
              <a:gd name="connsiteX35" fmla="*/ 3515360 w 5527040"/>
              <a:gd name="connsiteY35" fmla="*/ 152400 h 375920"/>
              <a:gd name="connsiteX36" fmla="*/ 3474720 w 5527040"/>
              <a:gd name="connsiteY36" fmla="*/ 121920 h 375920"/>
              <a:gd name="connsiteX37" fmla="*/ 3393440 w 5527040"/>
              <a:gd name="connsiteY37" fmla="*/ 40640 h 375920"/>
              <a:gd name="connsiteX38" fmla="*/ 3291840 w 5527040"/>
              <a:gd name="connsiteY38" fmla="*/ 50800 h 375920"/>
              <a:gd name="connsiteX39" fmla="*/ 3261360 w 5527040"/>
              <a:gd name="connsiteY39" fmla="*/ 81280 h 375920"/>
              <a:gd name="connsiteX40" fmla="*/ 3149600 w 5527040"/>
              <a:gd name="connsiteY40" fmla="*/ 121920 h 375920"/>
              <a:gd name="connsiteX41" fmla="*/ 3108960 w 5527040"/>
              <a:gd name="connsiteY41" fmla="*/ 152400 h 375920"/>
              <a:gd name="connsiteX42" fmla="*/ 3017520 w 5527040"/>
              <a:gd name="connsiteY42" fmla="*/ 182880 h 375920"/>
              <a:gd name="connsiteX43" fmla="*/ 2905760 w 5527040"/>
              <a:gd name="connsiteY43" fmla="*/ 213360 h 375920"/>
              <a:gd name="connsiteX44" fmla="*/ 2844800 w 5527040"/>
              <a:gd name="connsiteY44" fmla="*/ 243840 h 375920"/>
              <a:gd name="connsiteX45" fmla="*/ 2733040 w 5527040"/>
              <a:gd name="connsiteY45" fmla="*/ 254000 h 375920"/>
              <a:gd name="connsiteX46" fmla="*/ 2651760 w 5527040"/>
              <a:gd name="connsiteY46" fmla="*/ 274320 h 375920"/>
              <a:gd name="connsiteX47" fmla="*/ 2468880 w 5527040"/>
              <a:gd name="connsiteY47" fmla="*/ 264160 h 375920"/>
              <a:gd name="connsiteX48" fmla="*/ 2377440 w 5527040"/>
              <a:gd name="connsiteY48" fmla="*/ 243840 h 375920"/>
              <a:gd name="connsiteX49" fmla="*/ 2346960 w 5527040"/>
              <a:gd name="connsiteY49" fmla="*/ 213360 h 375920"/>
              <a:gd name="connsiteX50" fmla="*/ 2265680 w 5527040"/>
              <a:gd name="connsiteY50" fmla="*/ 182880 h 375920"/>
              <a:gd name="connsiteX51" fmla="*/ 2225040 w 5527040"/>
              <a:gd name="connsiteY51" fmla="*/ 172720 h 375920"/>
              <a:gd name="connsiteX52" fmla="*/ 2174240 w 5527040"/>
              <a:gd name="connsiteY52" fmla="*/ 152400 h 375920"/>
              <a:gd name="connsiteX53" fmla="*/ 2072640 w 5527040"/>
              <a:gd name="connsiteY53" fmla="*/ 162560 h 375920"/>
              <a:gd name="connsiteX54" fmla="*/ 2021840 w 5527040"/>
              <a:gd name="connsiteY54" fmla="*/ 172720 h 375920"/>
              <a:gd name="connsiteX55" fmla="*/ 1635760 w 5527040"/>
              <a:gd name="connsiteY55" fmla="*/ 182880 h 375920"/>
              <a:gd name="connsiteX56" fmla="*/ 1554480 w 5527040"/>
              <a:gd name="connsiteY56" fmla="*/ 193040 h 375920"/>
              <a:gd name="connsiteX57" fmla="*/ 1188720 w 5527040"/>
              <a:gd name="connsiteY57" fmla="*/ 172720 h 375920"/>
              <a:gd name="connsiteX58" fmla="*/ 985520 w 5527040"/>
              <a:gd name="connsiteY58" fmla="*/ 182880 h 375920"/>
              <a:gd name="connsiteX59" fmla="*/ 934720 w 5527040"/>
              <a:gd name="connsiteY59" fmla="*/ 203200 h 375920"/>
              <a:gd name="connsiteX60" fmla="*/ 782320 w 5527040"/>
              <a:gd name="connsiteY60" fmla="*/ 223520 h 375920"/>
              <a:gd name="connsiteX61" fmla="*/ 264160 w 5527040"/>
              <a:gd name="connsiteY61" fmla="*/ 233680 h 375920"/>
              <a:gd name="connsiteX62" fmla="*/ 81280 w 5527040"/>
              <a:gd name="connsiteY62" fmla="*/ 223520 h 375920"/>
              <a:gd name="connsiteX63" fmla="*/ 0 w 5527040"/>
              <a:gd name="connsiteY63" fmla="*/ 233680 h 37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527040" h="375920">
                <a:moveTo>
                  <a:pt x="142240" y="172720"/>
                </a:moveTo>
                <a:cubicBezTo>
                  <a:pt x="165947" y="193040"/>
                  <a:pt x="190152" y="212793"/>
                  <a:pt x="213360" y="233680"/>
                </a:cubicBezTo>
                <a:cubicBezTo>
                  <a:pt x="224040" y="243292"/>
                  <a:pt x="231280" y="257182"/>
                  <a:pt x="243840" y="264160"/>
                </a:cubicBezTo>
                <a:cubicBezTo>
                  <a:pt x="262564" y="274562"/>
                  <a:pt x="286978" y="272599"/>
                  <a:pt x="304800" y="284480"/>
                </a:cubicBezTo>
                <a:cubicBezTo>
                  <a:pt x="363296" y="323478"/>
                  <a:pt x="316867" y="299267"/>
                  <a:pt x="426720" y="314960"/>
                </a:cubicBezTo>
                <a:cubicBezTo>
                  <a:pt x="443815" y="317402"/>
                  <a:pt x="460275" y="324212"/>
                  <a:pt x="477520" y="325120"/>
                </a:cubicBezTo>
                <a:cubicBezTo>
                  <a:pt x="653513" y="334383"/>
                  <a:pt x="829644" y="341664"/>
                  <a:pt x="1005840" y="345440"/>
                </a:cubicBezTo>
                <a:cubicBezTo>
                  <a:pt x="1303818" y="351825"/>
                  <a:pt x="1601893" y="352213"/>
                  <a:pt x="1899920" y="355600"/>
                </a:cubicBezTo>
                <a:cubicBezTo>
                  <a:pt x="1984587" y="362373"/>
                  <a:pt x="2068989" y="374858"/>
                  <a:pt x="2153920" y="375920"/>
                </a:cubicBezTo>
                <a:lnTo>
                  <a:pt x="2712720" y="365760"/>
                </a:lnTo>
                <a:cubicBezTo>
                  <a:pt x="2797454" y="365760"/>
                  <a:pt x="2882053" y="372533"/>
                  <a:pt x="2966720" y="375920"/>
                </a:cubicBezTo>
                <a:lnTo>
                  <a:pt x="3383280" y="365760"/>
                </a:lnTo>
                <a:cubicBezTo>
                  <a:pt x="3437539" y="363856"/>
                  <a:pt x="3491641" y="358788"/>
                  <a:pt x="3545840" y="355600"/>
                </a:cubicBezTo>
                <a:lnTo>
                  <a:pt x="3728720" y="345440"/>
                </a:lnTo>
                <a:lnTo>
                  <a:pt x="4216400" y="325120"/>
                </a:lnTo>
                <a:cubicBezTo>
                  <a:pt x="4403641" y="287672"/>
                  <a:pt x="4172713" y="336042"/>
                  <a:pt x="4297680" y="304800"/>
                </a:cubicBezTo>
                <a:cubicBezTo>
                  <a:pt x="4327971" y="297227"/>
                  <a:pt x="4358696" y="291501"/>
                  <a:pt x="4389120" y="284480"/>
                </a:cubicBezTo>
                <a:cubicBezTo>
                  <a:pt x="4451580" y="270066"/>
                  <a:pt x="4456461" y="263451"/>
                  <a:pt x="4541520" y="254000"/>
                </a:cubicBezTo>
                <a:cubicBezTo>
                  <a:pt x="4596275" y="247916"/>
                  <a:pt x="4884420" y="235252"/>
                  <a:pt x="4917440" y="233680"/>
                </a:cubicBezTo>
                <a:cubicBezTo>
                  <a:pt x="4971627" y="226907"/>
                  <a:pt x="5025470" y="216281"/>
                  <a:pt x="5080000" y="213360"/>
                </a:cubicBezTo>
                <a:cubicBezTo>
                  <a:pt x="5561502" y="187565"/>
                  <a:pt x="5348636" y="237641"/>
                  <a:pt x="5527040" y="193040"/>
                </a:cubicBezTo>
                <a:cubicBezTo>
                  <a:pt x="5523653" y="172720"/>
                  <a:pt x="5528693" y="148956"/>
                  <a:pt x="5516880" y="132080"/>
                </a:cubicBezTo>
                <a:cubicBezTo>
                  <a:pt x="5502875" y="112073"/>
                  <a:pt x="5475197" y="106433"/>
                  <a:pt x="5455920" y="91440"/>
                </a:cubicBezTo>
                <a:cubicBezTo>
                  <a:pt x="5444578" y="82619"/>
                  <a:pt x="5437915" y="68089"/>
                  <a:pt x="5425440" y="60960"/>
                </a:cubicBezTo>
                <a:cubicBezTo>
                  <a:pt x="5412958" y="53828"/>
                  <a:pt x="5327548" y="41258"/>
                  <a:pt x="5323840" y="40640"/>
                </a:cubicBezTo>
                <a:cubicBezTo>
                  <a:pt x="5063717" y="66652"/>
                  <a:pt x="5129681" y="69205"/>
                  <a:pt x="4826000" y="50800"/>
                </a:cubicBezTo>
                <a:cubicBezTo>
                  <a:pt x="4767590" y="47260"/>
                  <a:pt x="4801187" y="35720"/>
                  <a:pt x="4744720" y="20320"/>
                </a:cubicBezTo>
                <a:cubicBezTo>
                  <a:pt x="4721616" y="14019"/>
                  <a:pt x="4697161" y="14444"/>
                  <a:pt x="4673600" y="10160"/>
                </a:cubicBezTo>
                <a:cubicBezTo>
                  <a:pt x="4659862" y="7662"/>
                  <a:pt x="4646507" y="3387"/>
                  <a:pt x="4632960" y="0"/>
                </a:cubicBezTo>
                <a:cubicBezTo>
                  <a:pt x="4565227" y="3387"/>
                  <a:pt x="4497008" y="1388"/>
                  <a:pt x="4429760" y="10160"/>
                </a:cubicBezTo>
                <a:cubicBezTo>
                  <a:pt x="4417652" y="11739"/>
                  <a:pt x="4410438" y="25521"/>
                  <a:pt x="4399280" y="30480"/>
                </a:cubicBezTo>
                <a:cubicBezTo>
                  <a:pt x="4379707" y="39179"/>
                  <a:pt x="4358640" y="44027"/>
                  <a:pt x="4338320" y="50800"/>
                </a:cubicBezTo>
                <a:cubicBezTo>
                  <a:pt x="4326736" y="54661"/>
                  <a:pt x="4318762" y="65659"/>
                  <a:pt x="4307840" y="71120"/>
                </a:cubicBezTo>
                <a:cubicBezTo>
                  <a:pt x="4263304" y="93388"/>
                  <a:pt x="4288804" y="68653"/>
                  <a:pt x="4236720" y="91440"/>
                </a:cubicBezTo>
                <a:cubicBezTo>
                  <a:pt x="4057507" y="169845"/>
                  <a:pt x="4172649" y="137938"/>
                  <a:pt x="4074160" y="162560"/>
                </a:cubicBezTo>
                <a:cubicBezTo>
                  <a:pt x="3887893" y="159173"/>
                  <a:pt x="3701231" y="165001"/>
                  <a:pt x="3515360" y="152400"/>
                </a:cubicBezTo>
                <a:cubicBezTo>
                  <a:pt x="3498465" y="151255"/>
                  <a:pt x="3487202" y="133362"/>
                  <a:pt x="3474720" y="121920"/>
                </a:cubicBezTo>
                <a:cubicBezTo>
                  <a:pt x="3446475" y="96029"/>
                  <a:pt x="3393440" y="40640"/>
                  <a:pt x="3393440" y="40640"/>
                </a:cubicBezTo>
                <a:cubicBezTo>
                  <a:pt x="3359573" y="44027"/>
                  <a:pt x="3324370" y="40791"/>
                  <a:pt x="3291840" y="50800"/>
                </a:cubicBezTo>
                <a:cubicBezTo>
                  <a:pt x="3278107" y="55026"/>
                  <a:pt x="3272855" y="72659"/>
                  <a:pt x="3261360" y="81280"/>
                </a:cubicBezTo>
                <a:cubicBezTo>
                  <a:pt x="3210501" y="119425"/>
                  <a:pt x="3211673" y="111574"/>
                  <a:pt x="3149600" y="121920"/>
                </a:cubicBezTo>
                <a:cubicBezTo>
                  <a:pt x="3136053" y="132080"/>
                  <a:pt x="3123762" y="144176"/>
                  <a:pt x="3108960" y="152400"/>
                </a:cubicBezTo>
                <a:cubicBezTo>
                  <a:pt x="3069102" y="174543"/>
                  <a:pt x="3057549" y="170871"/>
                  <a:pt x="3017520" y="182880"/>
                </a:cubicBezTo>
                <a:cubicBezTo>
                  <a:pt x="2914397" y="213817"/>
                  <a:pt x="2998348" y="194842"/>
                  <a:pt x="2905760" y="213360"/>
                </a:cubicBezTo>
                <a:cubicBezTo>
                  <a:pt x="2885440" y="223520"/>
                  <a:pt x="2866915" y="238637"/>
                  <a:pt x="2844800" y="243840"/>
                </a:cubicBezTo>
                <a:cubicBezTo>
                  <a:pt x="2808387" y="252408"/>
                  <a:pt x="2769989" y="248166"/>
                  <a:pt x="2733040" y="254000"/>
                </a:cubicBezTo>
                <a:cubicBezTo>
                  <a:pt x="2705455" y="258356"/>
                  <a:pt x="2678853" y="267547"/>
                  <a:pt x="2651760" y="274320"/>
                </a:cubicBezTo>
                <a:cubicBezTo>
                  <a:pt x="2590800" y="270933"/>
                  <a:pt x="2529704" y="269449"/>
                  <a:pt x="2468880" y="264160"/>
                </a:cubicBezTo>
                <a:cubicBezTo>
                  <a:pt x="2449102" y="262440"/>
                  <a:pt x="2398676" y="249149"/>
                  <a:pt x="2377440" y="243840"/>
                </a:cubicBezTo>
                <a:cubicBezTo>
                  <a:pt x="2367280" y="233680"/>
                  <a:pt x="2359144" y="220975"/>
                  <a:pt x="2346960" y="213360"/>
                </a:cubicBezTo>
                <a:cubicBezTo>
                  <a:pt x="2337919" y="207710"/>
                  <a:pt x="2283101" y="187857"/>
                  <a:pt x="2265680" y="182880"/>
                </a:cubicBezTo>
                <a:cubicBezTo>
                  <a:pt x="2252254" y="179044"/>
                  <a:pt x="2238287" y="177136"/>
                  <a:pt x="2225040" y="172720"/>
                </a:cubicBezTo>
                <a:cubicBezTo>
                  <a:pt x="2207738" y="166953"/>
                  <a:pt x="2191173" y="159173"/>
                  <a:pt x="2174240" y="152400"/>
                </a:cubicBezTo>
                <a:cubicBezTo>
                  <a:pt x="2140373" y="155787"/>
                  <a:pt x="2106377" y="158062"/>
                  <a:pt x="2072640" y="162560"/>
                </a:cubicBezTo>
                <a:cubicBezTo>
                  <a:pt x="2055523" y="164842"/>
                  <a:pt x="2039090" y="171918"/>
                  <a:pt x="2021840" y="172720"/>
                </a:cubicBezTo>
                <a:cubicBezTo>
                  <a:pt x="1893241" y="178701"/>
                  <a:pt x="1764453" y="179493"/>
                  <a:pt x="1635760" y="182880"/>
                </a:cubicBezTo>
                <a:cubicBezTo>
                  <a:pt x="1608667" y="186267"/>
                  <a:pt x="1581784" y="193040"/>
                  <a:pt x="1554480" y="193040"/>
                </a:cubicBezTo>
                <a:cubicBezTo>
                  <a:pt x="1257788" y="193040"/>
                  <a:pt x="1329090" y="207813"/>
                  <a:pt x="1188720" y="172720"/>
                </a:cubicBezTo>
                <a:cubicBezTo>
                  <a:pt x="1120987" y="176107"/>
                  <a:pt x="1052855" y="174800"/>
                  <a:pt x="985520" y="182880"/>
                </a:cubicBezTo>
                <a:cubicBezTo>
                  <a:pt x="967412" y="185053"/>
                  <a:pt x="952189" y="197959"/>
                  <a:pt x="934720" y="203200"/>
                </a:cubicBezTo>
                <a:cubicBezTo>
                  <a:pt x="897206" y="214454"/>
                  <a:pt x="809139" y="222641"/>
                  <a:pt x="782320" y="223520"/>
                </a:cubicBezTo>
                <a:cubicBezTo>
                  <a:pt x="609660" y="229181"/>
                  <a:pt x="436880" y="230293"/>
                  <a:pt x="264160" y="233680"/>
                </a:cubicBezTo>
                <a:cubicBezTo>
                  <a:pt x="203200" y="230293"/>
                  <a:pt x="142334" y="223520"/>
                  <a:pt x="81280" y="223520"/>
                </a:cubicBezTo>
                <a:cubicBezTo>
                  <a:pt x="53976" y="223520"/>
                  <a:pt x="0" y="233680"/>
                  <a:pt x="0" y="233680"/>
                </a:cubicBezTo>
              </a:path>
            </a:pathLst>
          </a:cu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A5ECF6-4A46-42A4-B96A-FE63C5729DCB}"/>
              </a:ext>
            </a:extLst>
          </p:cNvPr>
          <p:cNvSpPr txBox="1"/>
          <p:nvPr/>
        </p:nvSpPr>
        <p:spPr>
          <a:xfrm>
            <a:off x="838200" y="3975406"/>
            <a:ext cx="3798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 dirty="0"/>
              <a:t>Same amount, different setup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D3CEDB-D92A-4FD3-BA7E-E9E4E916B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1" t="24316" r="28579" b="51852"/>
          <a:stretch/>
        </p:blipFill>
        <p:spPr>
          <a:xfrm>
            <a:off x="5113781" y="2849523"/>
            <a:ext cx="3260463" cy="15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49692-D0E9-49D2-B4FB-2540F6E9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0860"/>
          </a:xfrm>
        </p:spPr>
        <p:txBody>
          <a:bodyPr>
            <a:normAutofit/>
          </a:bodyPr>
          <a:lstStyle/>
          <a:p>
            <a:r>
              <a:rPr lang="en-CA" altLang="zh-CN" dirty="0"/>
              <a:t>Thesis Outline(1)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9245A-1A61-4552-B009-1356DE1D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689"/>
            <a:ext cx="10515600" cy="500001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CA" altLang="zh-CN" sz="3200" dirty="0"/>
              <a:t>Abstract                            (0%)</a:t>
            </a:r>
          </a:p>
          <a:p>
            <a:pPr marL="571500" indent="-571500">
              <a:buFont typeface="+mj-lt"/>
              <a:buAutoNum type="romanUcPeriod"/>
            </a:pPr>
            <a:r>
              <a:rPr lang="en-CA" altLang="zh-CN" sz="3200" dirty="0"/>
              <a:t>  Introduction                  (90%)</a:t>
            </a:r>
          </a:p>
          <a:p>
            <a:pPr marL="514350" indent="-514350">
              <a:buFont typeface="+mj-lt"/>
              <a:buAutoNum type="romanUcPeriod"/>
            </a:pPr>
            <a:r>
              <a:rPr lang="en-CA" altLang="zh-CN" sz="3200" dirty="0"/>
              <a:t>  Theory                           (70%)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3200" dirty="0"/>
              <a:t>  Experiment Methods     </a:t>
            </a:r>
            <a:r>
              <a:rPr lang="en-CA" altLang="zh-CN" sz="3200" dirty="0"/>
              <a:t>(20%)</a:t>
            </a:r>
            <a:endParaRPr lang="en-US" altLang="zh-CN" sz="3200" dirty="0"/>
          </a:p>
          <a:p>
            <a:pPr marL="514350" indent="-514350">
              <a:buFont typeface="+mj-lt"/>
              <a:buAutoNum type="romanUcPeriod"/>
            </a:pPr>
            <a:r>
              <a:rPr lang="en-US" altLang="zh-CN" sz="3200" dirty="0"/>
              <a:t>  Experiment Results</a:t>
            </a:r>
            <a:r>
              <a:rPr lang="en-CA" altLang="zh-CN" sz="3200" dirty="0"/>
              <a:t>       (20%)</a:t>
            </a:r>
            <a:endParaRPr lang="en-US" altLang="zh-CN" sz="3200" dirty="0"/>
          </a:p>
          <a:p>
            <a:pPr marL="514350" indent="-514350">
              <a:buFont typeface="+mj-lt"/>
              <a:buAutoNum type="romanUcPeriod"/>
            </a:pPr>
            <a:r>
              <a:rPr lang="en-US" altLang="zh-CN" sz="3200" dirty="0"/>
              <a:t>  Conclusion</a:t>
            </a:r>
            <a:r>
              <a:rPr lang="en-CA" altLang="zh-CN" sz="3200" dirty="0"/>
              <a:t>                    (0%)</a:t>
            </a:r>
            <a:endParaRPr lang="en-US" altLang="zh-CN" sz="3200" dirty="0"/>
          </a:p>
          <a:p>
            <a:pPr marL="514350" indent="-514350">
              <a:buFont typeface="+mj-lt"/>
              <a:buAutoNum type="romanUcPeriod"/>
            </a:pPr>
            <a:r>
              <a:rPr lang="en-US" altLang="zh-CN" sz="3200" dirty="0"/>
              <a:t>  Future Work                  </a:t>
            </a:r>
            <a:r>
              <a:rPr lang="en-CA" altLang="zh-CN" sz="3200" dirty="0"/>
              <a:t>(0%)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4275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49692-D0E9-49D2-B4FB-2540F6E9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0860"/>
          </a:xfrm>
        </p:spPr>
        <p:txBody>
          <a:bodyPr>
            <a:normAutofit/>
          </a:bodyPr>
          <a:lstStyle/>
          <a:p>
            <a:r>
              <a:rPr lang="en-CA" altLang="zh-CN" dirty="0"/>
              <a:t>Thesis Outline(2)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9245A-1A61-4552-B009-1356DE1D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689"/>
            <a:ext cx="10515600" cy="500001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altLang="zh-CN" sz="3200" dirty="0"/>
              <a:t>Introduction</a:t>
            </a:r>
          </a:p>
          <a:p>
            <a:pPr marL="914400" lvl="2" indent="0">
              <a:buNone/>
            </a:pPr>
            <a:r>
              <a:rPr lang="en-CA" altLang="zh-CN" sz="2400" dirty="0"/>
              <a:t>Light-matter interaction</a:t>
            </a:r>
          </a:p>
          <a:p>
            <a:pPr marL="914400" lvl="2" indent="0">
              <a:buNone/>
            </a:pPr>
            <a:r>
              <a:rPr lang="en-CA" altLang="zh-CN" sz="2400" dirty="0"/>
              <a:t>Active resonator &amp; magnetic material</a:t>
            </a:r>
          </a:p>
          <a:p>
            <a:pPr marL="914400" lvl="2" indent="0">
              <a:buNone/>
            </a:pPr>
            <a:endParaRPr lang="en-CA" altLang="zh-CN" sz="2400" dirty="0"/>
          </a:p>
          <a:p>
            <a:pPr marL="457200" lvl="1" indent="0">
              <a:buNone/>
            </a:pPr>
            <a:r>
              <a:rPr lang="en-US" altLang="zh-CN" sz="2800" dirty="0"/>
              <a:t>1.1  Ferromagnetic Resonance and Magnon</a:t>
            </a:r>
          </a:p>
          <a:p>
            <a:pPr marL="914400" lvl="2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800" dirty="0"/>
              <a:t>1.2  Microwave cavity and Cavity Photon</a:t>
            </a:r>
          </a:p>
          <a:p>
            <a:pPr marL="914400" lvl="2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800" dirty="0"/>
              <a:t>1.3  Emergence of Cavity Magnon Polaritons</a:t>
            </a:r>
          </a:p>
          <a:p>
            <a:pPr marL="914400" lvl="2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7900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49692-D0E9-49D2-B4FB-2540F6E9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0860"/>
          </a:xfrm>
        </p:spPr>
        <p:txBody>
          <a:bodyPr>
            <a:normAutofit/>
          </a:bodyPr>
          <a:lstStyle/>
          <a:p>
            <a:r>
              <a:rPr lang="en-CA" altLang="zh-CN" dirty="0"/>
              <a:t>Thesis Outline(3)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9245A-1A61-4552-B009-1356DE1D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0860"/>
            <a:ext cx="10515600" cy="55934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CA" altLang="zh-CN" sz="3200" dirty="0"/>
              <a:t>Theory</a:t>
            </a:r>
            <a:endParaRPr lang="en-CA" altLang="zh-CN" sz="2400" dirty="0"/>
          </a:p>
          <a:p>
            <a:pPr marL="457200" lvl="1" indent="0">
              <a:buNone/>
            </a:pPr>
            <a:r>
              <a:rPr lang="en-CA" altLang="zh-CN" sz="2800" dirty="0"/>
              <a:t>2.1  </a:t>
            </a:r>
            <a:r>
              <a:rPr lang="en-US" altLang="zh-CN" sz="2800" dirty="0"/>
              <a:t>Cavity mode</a:t>
            </a:r>
          </a:p>
          <a:p>
            <a:pPr marL="914400" lvl="2" indent="0">
              <a:buNone/>
            </a:pPr>
            <a:r>
              <a:rPr lang="en-CA" altLang="zh-CN" dirty="0"/>
              <a:t>2.1.1  RLC circuit model</a:t>
            </a:r>
          </a:p>
          <a:p>
            <a:pPr marL="914400" lvl="2" indent="0">
              <a:buNone/>
            </a:pPr>
            <a:r>
              <a:rPr lang="en-CA" altLang="zh-CN" dirty="0"/>
              <a:t>2.1.2  Classical Oscillator</a:t>
            </a:r>
            <a:endParaRPr lang="en-US" altLang="zh-CN" dirty="0"/>
          </a:p>
          <a:p>
            <a:pPr marL="914400" lvl="2" indent="0">
              <a:buNone/>
            </a:pPr>
            <a:r>
              <a:rPr lang="en-CA" altLang="zh-CN" dirty="0"/>
              <a:t>2.1.3  Quantum Harmonic Oscillator</a:t>
            </a:r>
            <a:endParaRPr lang="en-US" altLang="zh-CN" dirty="0"/>
          </a:p>
          <a:p>
            <a:pPr marL="457200" lvl="1" indent="0">
              <a:buNone/>
            </a:pPr>
            <a:r>
              <a:rPr lang="en-CA" altLang="zh-CN" sz="2800" dirty="0"/>
              <a:t>2.2  </a:t>
            </a:r>
            <a:r>
              <a:rPr lang="en-US" altLang="zh-CN" sz="2800" dirty="0"/>
              <a:t>Magnon </a:t>
            </a:r>
          </a:p>
          <a:p>
            <a:pPr marL="914400" lvl="2" indent="0">
              <a:buNone/>
            </a:pPr>
            <a:r>
              <a:rPr lang="en-CA" altLang="zh-CN" dirty="0"/>
              <a:t>2.2.1  Ferromagnetic Resonance</a:t>
            </a:r>
          </a:p>
          <a:p>
            <a:pPr marL="914400" lvl="2" indent="0">
              <a:buNone/>
            </a:pPr>
            <a:r>
              <a:rPr lang="en-CA" altLang="zh-CN" dirty="0"/>
              <a:t>2.2.2  Collective Spin Hamiltonian</a:t>
            </a:r>
            <a:endParaRPr lang="en-US" altLang="zh-CN" dirty="0"/>
          </a:p>
          <a:p>
            <a:pPr marL="914400" lvl="2" indent="0">
              <a:buNone/>
            </a:pPr>
            <a:r>
              <a:rPr lang="en-CA" altLang="zh-CN" dirty="0"/>
              <a:t>2.2.3  Heisenberg model for magnon</a:t>
            </a:r>
            <a:endParaRPr lang="en-US" altLang="zh-CN" dirty="0"/>
          </a:p>
          <a:p>
            <a:pPr marL="457200" lvl="1" indent="0">
              <a:buNone/>
            </a:pPr>
            <a:r>
              <a:rPr lang="en-CA" altLang="zh-CN" sz="2800" dirty="0"/>
              <a:t>2.3  </a:t>
            </a:r>
            <a:r>
              <a:rPr lang="en-US" altLang="zh-CN" sz="2800" dirty="0"/>
              <a:t>Cavity Magnon Polaritons</a:t>
            </a:r>
          </a:p>
          <a:p>
            <a:pPr marL="914400" lvl="2" indent="0">
              <a:buNone/>
            </a:pPr>
            <a:r>
              <a:rPr lang="en-CA" altLang="zh-CN" dirty="0"/>
              <a:t>2.3.1  </a:t>
            </a:r>
            <a:r>
              <a:rPr lang="en-US" altLang="zh-CN" dirty="0"/>
              <a:t>Coupled Oscillator</a:t>
            </a:r>
            <a:endParaRPr lang="en-CA" altLang="zh-CN" dirty="0"/>
          </a:p>
          <a:p>
            <a:pPr marL="914400" lvl="2" indent="0">
              <a:buNone/>
            </a:pPr>
            <a:r>
              <a:rPr lang="en-CA" altLang="zh-CN" dirty="0"/>
              <a:t>2.3.2  </a:t>
            </a:r>
            <a:r>
              <a:rPr lang="en-US" altLang="zh-CN" dirty="0"/>
              <a:t>Quantum Hamiltonian</a:t>
            </a:r>
          </a:p>
          <a:p>
            <a:pPr marL="914400" lvl="2" indent="0">
              <a:buNone/>
            </a:pPr>
            <a:r>
              <a:rPr lang="en-CA" altLang="zh-CN" dirty="0"/>
              <a:t>2.3.3  </a:t>
            </a:r>
            <a:r>
              <a:rPr lang="en-US" altLang="zh-CN" dirty="0"/>
              <a:t>Magnon Quintuplet</a:t>
            </a:r>
          </a:p>
          <a:p>
            <a:pPr marL="914400" lvl="2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0415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49692-D0E9-49D2-B4FB-2540F6E9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0860"/>
          </a:xfrm>
        </p:spPr>
        <p:txBody>
          <a:bodyPr>
            <a:normAutofit/>
          </a:bodyPr>
          <a:lstStyle/>
          <a:p>
            <a:r>
              <a:rPr lang="en-CA" altLang="zh-CN" dirty="0"/>
              <a:t>Thesis Outline(4)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9245A-1A61-4552-B009-1356DE1D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0860"/>
            <a:ext cx="10515600" cy="55934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CA" altLang="zh-CN" sz="3200" dirty="0"/>
              <a:t>Experiment Methods</a:t>
            </a:r>
            <a:endParaRPr lang="en-CA" altLang="zh-CN" sz="2400" dirty="0"/>
          </a:p>
          <a:p>
            <a:pPr marL="457200" lvl="1" indent="0">
              <a:buNone/>
            </a:pPr>
            <a:r>
              <a:rPr lang="en-CA" altLang="zh-CN" sz="2800" dirty="0"/>
              <a:t>3.1  </a:t>
            </a:r>
            <a:r>
              <a:rPr lang="en-US" altLang="zh-CN" sz="2800" dirty="0"/>
              <a:t>Cavity Design</a:t>
            </a:r>
          </a:p>
          <a:p>
            <a:pPr marL="457200" lvl="1" indent="0">
              <a:buNone/>
            </a:pPr>
            <a:endParaRPr lang="en-US" altLang="zh-CN" sz="2800" dirty="0"/>
          </a:p>
          <a:p>
            <a:pPr marL="914400" lvl="2" indent="0">
              <a:buNone/>
            </a:pPr>
            <a:r>
              <a:rPr lang="en-CA" altLang="zh-CN" dirty="0"/>
              <a:t>3.1.1  Microstrip cavity</a:t>
            </a:r>
          </a:p>
          <a:p>
            <a:pPr marL="914400" lvl="2" indent="0">
              <a:buNone/>
            </a:pPr>
            <a:r>
              <a:rPr lang="en-CA" altLang="zh-CN" dirty="0"/>
              <a:t>3.1.2  Feedback cavity</a:t>
            </a:r>
          </a:p>
          <a:p>
            <a:pPr marL="914400" lvl="2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CA" altLang="zh-CN" sz="2800" dirty="0"/>
              <a:t>3.2  </a:t>
            </a:r>
            <a:r>
              <a:rPr lang="en-US" altLang="zh-CN" sz="2800" dirty="0"/>
              <a:t>Experiment Setup</a:t>
            </a:r>
          </a:p>
          <a:p>
            <a:pPr marL="1371600" lvl="3" indent="0">
              <a:buNone/>
            </a:pPr>
            <a:r>
              <a:rPr lang="en-CA" altLang="zh-CN" sz="2200" dirty="0"/>
              <a:t>O</a:t>
            </a:r>
            <a:r>
              <a:rPr lang="en-US" altLang="zh-CN" sz="2200" dirty="0" err="1"/>
              <a:t>verall</a:t>
            </a:r>
            <a:r>
              <a:rPr lang="en-US" altLang="zh-CN" sz="2200" dirty="0"/>
              <a:t> setup</a:t>
            </a:r>
          </a:p>
          <a:p>
            <a:pPr marL="914400" lvl="2" indent="0">
              <a:buNone/>
            </a:pPr>
            <a:r>
              <a:rPr lang="en-CA" altLang="zh-CN" dirty="0"/>
              <a:t>3.2.1  </a:t>
            </a:r>
            <a:r>
              <a:rPr lang="en-US" altLang="zh-CN" dirty="0"/>
              <a:t>Electromagnet</a:t>
            </a:r>
            <a:endParaRPr lang="en-CA" altLang="zh-CN" dirty="0"/>
          </a:p>
          <a:p>
            <a:pPr marL="914400" lvl="2" indent="0">
              <a:buNone/>
            </a:pPr>
            <a:r>
              <a:rPr lang="en-CA" altLang="zh-CN" dirty="0"/>
              <a:t>3.2.2  </a:t>
            </a:r>
            <a:r>
              <a:rPr lang="en-US" altLang="zh-CN" dirty="0"/>
              <a:t>Vector Network </a:t>
            </a:r>
            <a:r>
              <a:rPr lang="en-US" altLang="zh-CN" dirty="0" err="1"/>
              <a:t>Analyser</a:t>
            </a:r>
            <a:endParaRPr lang="en-US" altLang="zh-CN" dirty="0"/>
          </a:p>
          <a:p>
            <a:pPr marL="914400" lvl="2" indent="0">
              <a:buNone/>
            </a:pPr>
            <a:r>
              <a:rPr lang="en-CA" altLang="zh-CN" dirty="0"/>
              <a:t>3.2.3  </a:t>
            </a:r>
            <a:r>
              <a:rPr lang="en-US" altLang="zh-CN" dirty="0"/>
              <a:t>Power supply</a:t>
            </a:r>
          </a:p>
          <a:p>
            <a:pPr marL="914400" lvl="2" indent="0">
              <a:buNone/>
            </a:pPr>
            <a:r>
              <a:rPr lang="en-CA" altLang="zh-CN" dirty="0"/>
              <a:t>3.2.4  </a:t>
            </a:r>
            <a:r>
              <a:rPr lang="en-US" altLang="zh-CN" dirty="0"/>
              <a:t>3-D stage</a:t>
            </a:r>
            <a:r>
              <a:rPr lang="en-CA" altLang="zh-CN" dirty="0"/>
              <a:t> 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727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49692-D0E9-49D2-B4FB-2540F6E9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0860"/>
          </a:xfrm>
        </p:spPr>
        <p:txBody>
          <a:bodyPr>
            <a:normAutofit/>
          </a:bodyPr>
          <a:lstStyle/>
          <a:p>
            <a:r>
              <a:rPr lang="en-CA" altLang="zh-CN" dirty="0"/>
              <a:t>Thesis Outline(5)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9245A-1A61-4552-B009-1356DE1D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0860"/>
            <a:ext cx="10515600" cy="55934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CA" altLang="zh-CN" sz="3200" dirty="0"/>
              <a:t>Experiment Results  </a:t>
            </a:r>
            <a:endParaRPr lang="en-CA" altLang="zh-CN" sz="2400" dirty="0"/>
          </a:p>
          <a:p>
            <a:pPr marL="457200" lvl="1" indent="0">
              <a:buNone/>
            </a:pPr>
            <a:r>
              <a:rPr lang="en-CA" altLang="zh-CN" sz="2800" dirty="0"/>
              <a:t>4.1 Magnetically Induced Transparency</a:t>
            </a:r>
            <a:endParaRPr lang="en-US" altLang="zh-CN" sz="2800" dirty="0"/>
          </a:p>
          <a:p>
            <a:pPr marL="914400" lvl="2" indent="0">
              <a:buNone/>
            </a:pPr>
            <a:r>
              <a:rPr lang="en-CA" altLang="zh-CN" dirty="0">
                <a:solidFill>
                  <a:schemeClr val="bg1">
                    <a:lumMod val="95000"/>
                  </a:schemeClr>
                </a:solidFill>
              </a:rPr>
              <a:t>4.1.1  </a:t>
            </a:r>
          </a:p>
          <a:p>
            <a:pPr marL="914400" lvl="2" indent="0">
              <a:buNone/>
            </a:pPr>
            <a:r>
              <a:rPr lang="en-CA" altLang="zh-CN" dirty="0">
                <a:solidFill>
                  <a:schemeClr val="bg1">
                    <a:lumMod val="95000"/>
                  </a:schemeClr>
                </a:solidFill>
              </a:rPr>
              <a:t>4.1.2  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914400" lvl="2" indent="0">
              <a:buNone/>
            </a:pPr>
            <a:r>
              <a:rPr lang="en-CA" altLang="zh-CN" dirty="0">
                <a:solidFill>
                  <a:schemeClr val="bg1">
                    <a:lumMod val="95000"/>
                  </a:schemeClr>
                </a:solidFill>
              </a:rPr>
              <a:t>4.1.3  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r>
              <a:rPr lang="en-CA" altLang="zh-CN" sz="2800" dirty="0"/>
              <a:t>4.2 Strong coupling</a:t>
            </a:r>
            <a:endParaRPr lang="en-US" altLang="zh-CN" sz="2800" dirty="0"/>
          </a:p>
          <a:p>
            <a:pPr marL="914400" lvl="2" indent="0">
              <a:buNone/>
            </a:pPr>
            <a:r>
              <a:rPr lang="en-CA" altLang="zh-CN" dirty="0">
                <a:solidFill>
                  <a:schemeClr val="bg1">
                    <a:lumMod val="95000"/>
                  </a:schemeClr>
                </a:solidFill>
              </a:rPr>
              <a:t>4.2.1  </a:t>
            </a:r>
          </a:p>
          <a:p>
            <a:pPr marL="914400" lvl="2" indent="0">
              <a:buNone/>
            </a:pPr>
            <a:r>
              <a:rPr lang="en-CA" altLang="zh-CN" dirty="0">
                <a:solidFill>
                  <a:schemeClr val="bg1">
                    <a:lumMod val="95000"/>
                  </a:schemeClr>
                </a:solidFill>
              </a:rPr>
              <a:t>4.2.2  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914400" lvl="2" indent="0">
              <a:buNone/>
            </a:pPr>
            <a:r>
              <a:rPr lang="en-CA" altLang="zh-CN" dirty="0">
                <a:solidFill>
                  <a:schemeClr val="bg1">
                    <a:lumMod val="95000"/>
                  </a:schemeClr>
                </a:solidFill>
              </a:rPr>
              <a:t>4.2.3 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r>
              <a:rPr lang="en-CA" altLang="zh-CN" sz="2800" dirty="0"/>
              <a:t>4.3 Magnon quintuplet</a:t>
            </a:r>
            <a:endParaRPr lang="en-US" altLang="zh-CN" sz="2800" dirty="0"/>
          </a:p>
          <a:p>
            <a:pPr marL="914400" lvl="2" indent="0">
              <a:buNone/>
            </a:pPr>
            <a:r>
              <a:rPr lang="en-CA" altLang="zh-CN" dirty="0">
                <a:solidFill>
                  <a:schemeClr val="bg1">
                    <a:lumMod val="95000"/>
                  </a:schemeClr>
                </a:solidFill>
              </a:rPr>
              <a:t>4.3.1 </a:t>
            </a:r>
          </a:p>
          <a:p>
            <a:pPr marL="914400" lvl="2" indent="0">
              <a:buNone/>
            </a:pPr>
            <a:r>
              <a:rPr lang="en-CA" altLang="zh-CN" dirty="0">
                <a:solidFill>
                  <a:schemeClr val="bg1">
                    <a:lumMod val="95000"/>
                  </a:schemeClr>
                </a:solidFill>
              </a:rPr>
              <a:t>4.3.2 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914400" lvl="2" indent="0">
              <a:buNone/>
            </a:pPr>
            <a:r>
              <a:rPr lang="en-CA" altLang="zh-CN" dirty="0">
                <a:solidFill>
                  <a:schemeClr val="bg1">
                    <a:lumMod val="95000"/>
                  </a:schemeClr>
                </a:solidFill>
              </a:rPr>
              <a:t>4.3.3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r>
              <a:rPr lang="en-CA" altLang="zh-CN" sz="2800" dirty="0"/>
              <a:t>4.4  TBD</a:t>
            </a:r>
            <a:endParaRPr lang="en-US" altLang="zh-CN" sz="2800" dirty="0"/>
          </a:p>
          <a:p>
            <a:pPr marL="914400" lvl="2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3248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49692-D0E9-49D2-B4FB-2540F6E9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0860"/>
          </a:xfrm>
        </p:spPr>
        <p:txBody>
          <a:bodyPr>
            <a:normAutofit/>
          </a:bodyPr>
          <a:lstStyle/>
          <a:p>
            <a:r>
              <a:rPr lang="en-CA" altLang="zh-CN" dirty="0"/>
              <a:t>Thesis Outline(3)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9245A-1A61-4552-B009-1356DE1D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0860"/>
            <a:ext cx="10515600" cy="55934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CA" altLang="zh-CN" sz="3200" dirty="0"/>
              <a:t>Conclusion</a:t>
            </a:r>
          </a:p>
          <a:p>
            <a:pPr marL="457200" lvl="1" indent="0">
              <a:buNone/>
            </a:pPr>
            <a:endParaRPr lang="en-CA" altLang="zh-CN" sz="2800" dirty="0"/>
          </a:p>
          <a:p>
            <a:pPr marL="514350" indent="-514350">
              <a:buFont typeface="+mj-lt"/>
              <a:buAutoNum type="arabicPeriod" startAt="5"/>
            </a:pPr>
            <a:r>
              <a:rPr lang="en-CA" altLang="zh-CN" sz="3200" dirty="0"/>
              <a:t>Future Work</a:t>
            </a:r>
          </a:p>
          <a:p>
            <a:pPr marL="457200" lvl="1" indent="0">
              <a:buNone/>
            </a:pPr>
            <a:endParaRPr lang="en-CA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7181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5F758-80E9-4FEA-869A-62BFD241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720"/>
            <a:ext cx="10515600" cy="847522"/>
          </a:xfrm>
        </p:spPr>
        <p:txBody>
          <a:bodyPr>
            <a:normAutofit/>
          </a:bodyPr>
          <a:lstStyle/>
          <a:p>
            <a:r>
              <a:rPr lang="en-CA" altLang="zh-CN" dirty="0"/>
              <a:t>Timeline</a:t>
            </a:r>
            <a:endParaRPr lang="zh-CN" altLang="en-US" dirty="0"/>
          </a:p>
        </p:txBody>
      </p:sp>
      <p:cxnSp>
        <p:nvCxnSpPr>
          <p:cNvPr id="5" name="OTLSHAPE_M_93afb554552a4221a5380f7919409aa7_Connector1">
            <a:extLst>
              <a:ext uri="{FF2B5EF4-FFF2-40B4-BE49-F238E27FC236}">
                <a16:creationId xmlns:a16="http://schemas.microsoft.com/office/drawing/2014/main" id="{F3F04E27-B1EC-40C0-9907-2F759F0FF517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6567927" y="4175542"/>
            <a:ext cx="0" cy="569364"/>
          </a:xfrm>
          <a:prstGeom prst="line">
            <a:avLst/>
          </a:prstGeom>
          <a:ln w="31750" cap="flat" cmpd="sng" algn="ctr">
            <a:solidFill>
              <a:srgbClr val="DC592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OTLSHAPE_M_a58f29487c0343c08abcf41913e40cae_Connector1">
            <a:extLst>
              <a:ext uri="{FF2B5EF4-FFF2-40B4-BE49-F238E27FC236}">
                <a16:creationId xmlns:a16="http://schemas.microsoft.com/office/drawing/2014/main" id="{5A9E0D4A-2B82-4689-8A1E-6AD0ACDCA85F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099678" y="2654471"/>
            <a:ext cx="0" cy="1066890"/>
          </a:xfrm>
          <a:prstGeom prst="line">
            <a:avLst/>
          </a:prstGeom>
          <a:ln w="31750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TLSHAPE_TB_00000000000000000000000000000000_LeftEndCaps">
            <a:extLst>
              <a:ext uri="{FF2B5EF4-FFF2-40B4-BE49-F238E27FC236}">
                <a16:creationId xmlns:a16="http://schemas.microsoft.com/office/drawing/2014/main" id="{E189616F-2EE7-4A31-8259-C62B4DECF19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82959" y="3669529"/>
            <a:ext cx="78162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400" spc="-36" dirty="0">
                <a:solidFill>
                  <a:srgbClr val="C0504D"/>
                </a:solidFill>
                <a:latin typeface="Corbel" panose="020B0503020204020204" pitchFamily="34" charset="0"/>
              </a:rPr>
              <a:t>March</a:t>
            </a:r>
          </a:p>
        </p:txBody>
      </p:sp>
      <p:sp>
        <p:nvSpPr>
          <p:cNvPr id="9" name="OTLSHAPE_TB_00000000000000000000000000000000_RightEndCaps">
            <a:extLst>
              <a:ext uri="{FF2B5EF4-FFF2-40B4-BE49-F238E27FC236}">
                <a16:creationId xmlns:a16="http://schemas.microsoft.com/office/drawing/2014/main" id="{20DA219C-6BC1-4809-A39C-1FA47331C85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624269" y="3733029"/>
            <a:ext cx="58285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400" spc="-36" dirty="0">
                <a:solidFill>
                  <a:srgbClr val="C0504D"/>
                </a:solidFill>
                <a:latin typeface="Corbel" panose="020B0503020204020204" pitchFamily="34" charset="0"/>
              </a:rPr>
              <a:t>April</a:t>
            </a:r>
            <a:endParaRPr lang="en-US" sz="3200" spc="-36" dirty="0">
              <a:solidFill>
                <a:srgbClr val="C0504D"/>
              </a:solidFill>
              <a:latin typeface="Corbel" panose="020B0503020204020204" pitchFamily="34" charset="0"/>
            </a:endParaRPr>
          </a:p>
        </p:txBody>
      </p:sp>
      <p:sp>
        <p:nvSpPr>
          <p:cNvPr id="10" name="OTLSHAPE_TB_00000000000000000000000000000000_ScaleContainer">
            <a:extLst>
              <a:ext uri="{FF2B5EF4-FFF2-40B4-BE49-F238E27FC236}">
                <a16:creationId xmlns:a16="http://schemas.microsoft.com/office/drawing/2014/main" id="{8FD24DE6-DEEF-48FD-B1C9-E728104F66A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57780" y="3721361"/>
            <a:ext cx="6832600" cy="381000"/>
          </a:xfrm>
          <a:prstGeom prst="roundRect">
            <a:avLst>
              <a:gd name="adj" fmla="val 100000"/>
            </a:avLst>
          </a:prstGeom>
          <a:gradFill flip="none" rotWithShape="1">
            <a:gsLst>
              <a:gs pos="0">
                <a:srgbClr val="44546A"/>
              </a:gs>
              <a:gs pos="0">
                <a:schemeClr val="dk2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1" name="OTLSHAPE_TB_00000000000000000000000000000000_TimescaleInterval1">
            <a:extLst>
              <a:ext uri="{FF2B5EF4-FFF2-40B4-BE49-F238E27FC236}">
                <a16:creationId xmlns:a16="http://schemas.microsoft.com/office/drawing/2014/main" id="{330948C7-60A9-4E4F-B342-1D8AF45D5E4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786379" y="3818834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CA" spc="-18" dirty="0">
                <a:solidFill>
                  <a:schemeClr val="bg1"/>
                </a:solidFill>
                <a:latin typeface="Calibri" panose="020F0502020204030204" pitchFamily="34" charset="0"/>
              </a:rPr>
              <a:t>March 9</a:t>
            </a:r>
            <a:endParaRPr lang="en-US" spc="-1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2" name="OTLSHAPE_TB_00000000000000000000000000000000_Separator1">
            <a:extLst>
              <a:ext uri="{FF2B5EF4-FFF2-40B4-BE49-F238E27FC236}">
                <a16:creationId xmlns:a16="http://schemas.microsoft.com/office/drawing/2014/main" id="{8AB06616-D15E-48BD-927B-8B6770DF357E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871270" y="3784861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TLSHAPE_TB_00000000000000000000000000000000_TimescaleInterval2">
            <a:extLst>
              <a:ext uri="{FF2B5EF4-FFF2-40B4-BE49-F238E27FC236}">
                <a16:creationId xmlns:a16="http://schemas.microsoft.com/office/drawing/2014/main" id="{60A7D1EE-1381-4A2F-9ACE-0D9BA4F12BA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934770" y="3818834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pc="-18" dirty="0">
                <a:solidFill>
                  <a:schemeClr val="bg1"/>
                </a:solidFill>
                <a:latin typeface="Calibri" panose="020F0502020204030204" pitchFamily="34" charset="0"/>
              </a:rPr>
              <a:t>March 16</a:t>
            </a:r>
          </a:p>
        </p:txBody>
      </p:sp>
      <p:cxnSp>
        <p:nvCxnSpPr>
          <p:cNvPr id="14" name="OTLSHAPE_TB_00000000000000000000000000000000_Separator2">
            <a:extLst>
              <a:ext uri="{FF2B5EF4-FFF2-40B4-BE49-F238E27FC236}">
                <a16:creationId xmlns:a16="http://schemas.microsoft.com/office/drawing/2014/main" id="{0B003757-A428-455D-B31E-3A4085198DDB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4982617" y="3784861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TLSHAPE_TB_00000000000000000000000000000000_TimescaleInterval3">
            <a:extLst>
              <a:ext uri="{FF2B5EF4-FFF2-40B4-BE49-F238E27FC236}">
                <a16:creationId xmlns:a16="http://schemas.microsoft.com/office/drawing/2014/main" id="{85AC7B92-333F-4D14-BD03-F05FAD7B309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046117" y="3818834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CA" altLang="zh-CN" dirty="0">
                <a:solidFill>
                  <a:schemeClr val="bg1"/>
                </a:solidFill>
              </a:rPr>
              <a:t>March 19</a:t>
            </a:r>
            <a:endParaRPr lang="en-US" spc="-2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OTLSHAPE_TB_00000000000000000000000000000000_Separator3">
            <a:extLst>
              <a:ext uri="{FF2B5EF4-FFF2-40B4-BE49-F238E27FC236}">
                <a16:creationId xmlns:a16="http://schemas.microsoft.com/office/drawing/2014/main" id="{84955B1C-E217-4EAD-A67D-0AE4B2584018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6131008" y="3784861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TLSHAPE_TB_00000000000000000000000000000000_TimescaleInterval4">
            <a:extLst>
              <a:ext uri="{FF2B5EF4-FFF2-40B4-BE49-F238E27FC236}">
                <a16:creationId xmlns:a16="http://schemas.microsoft.com/office/drawing/2014/main" id="{81A7B60E-8AD0-4A68-A4BE-2AD6C50DF26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194508" y="3818834"/>
            <a:ext cx="241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pc="-20" dirty="0">
                <a:solidFill>
                  <a:schemeClr val="bg1"/>
                </a:solidFill>
                <a:latin typeface="Calibri" panose="020F0502020204030204" pitchFamily="34" charset="0"/>
              </a:rPr>
              <a:t>March 26</a:t>
            </a:r>
          </a:p>
        </p:txBody>
      </p:sp>
      <p:cxnSp>
        <p:nvCxnSpPr>
          <p:cNvPr id="18" name="OTLSHAPE_TB_00000000000000000000000000000000_Separator4">
            <a:extLst>
              <a:ext uri="{FF2B5EF4-FFF2-40B4-BE49-F238E27FC236}">
                <a16:creationId xmlns:a16="http://schemas.microsoft.com/office/drawing/2014/main" id="{160A79BA-2C53-434C-822F-B73EFB4D6AC9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7279400" y="3784861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TLSHAPE_TB_00000000000000000000000000000000_TimescaleInterval5">
            <a:extLst>
              <a:ext uri="{FF2B5EF4-FFF2-40B4-BE49-F238E27FC236}">
                <a16:creationId xmlns:a16="http://schemas.microsoft.com/office/drawing/2014/main" id="{EE8F57CC-0788-420B-A782-3A6FB53B8FF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342900" y="3818834"/>
            <a:ext cx="228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pc="-18" dirty="0">
                <a:solidFill>
                  <a:schemeClr val="bg1"/>
                </a:solidFill>
                <a:latin typeface="Calibri" panose="020F0502020204030204" pitchFamily="34" charset="0"/>
              </a:rPr>
              <a:t>April 2</a:t>
            </a:r>
          </a:p>
        </p:txBody>
      </p:sp>
      <p:cxnSp>
        <p:nvCxnSpPr>
          <p:cNvPr id="20" name="OTLSHAPE_TB_00000000000000000000000000000000_Separator5">
            <a:extLst>
              <a:ext uri="{FF2B5EF4-FFF2-40B4-BE49-F238E27FC236}">
                <a16:creationId xmlns:a16="http://schemas.microsoft.com/office/drawing/2014/main" id="{222E77AC-5D47-438C-A7F8-51BA7C3D59A9}"/>
              </a:ext>
            </a:extLst>
          </p:cNvPr>
          <p:cNvCxnSpPr>
            <a:cxnSpLocks/>
          </p:cNvCxnSpPr>
          <p:nvPr>
            <p:custDataLst>
              <p:tags r:id="rId15"/>
            </p:custDataLst>
          </p:nvPr>
        </p:nvCxnSpPr>
        <p:spPr>
          <a:xfrm>
            <a:off x="8390746" y="3784861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TLSHAPE_TB_00000000000000000000000000000000_TimescaleInterval6">
            <a:extLst>
              <a:ext uri="{FF2B5EF4-FFF2-40B4-BE49-F238E27FC236}">
                <a16:creationId xmlns:a16="http://schemas.microsoft.com/office/drawing/2014/main" id="{55C01D88-865F-4EEB-BCE6-C83A3C365533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454246" y="3818834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pc="-22" dirty="0">
                <a:solidFill>
                  <a:schemeClr val="bg1"/>
                </a:solidFill>
                <a:latin typeface="Calibri" panose="020F0502020204030204" pitchFamily="34" charset="0"/>
              </a:rPr>
              <a:t>April 9 </a:t>
            </a:r>
          </a:p>
        </p:txBody>
      </p:sp>
      <p:cxnSp>
        <p:nvCxnSpPr>
          <p:cNvPr id="26" name="OTLSHAPE_TB_00000000000000000000000000000000_Separator8">
            <a:extLst>
              <a:ext uri="{FF2B5EF4-FFF2-40B4-BE49-F238E27FC236}">
                <a16:creationId xmlns:a16="http://schemas.microsoft.com/office/drawing/2014/main" id="{E36CEBB9-2DE0-4842-B9F2-0177419D1A3B}"/>
              </a:ext>
            </a:extLst>
          </p:cNvPr>
          <p:cNvCxnSpPr>
            <a:cxnSpLocks/>
          </p:cNvCxnSpPr>
          <p:nvPr>
            <p:custDataLst>
              <p:tags r:id="rId17"/>
            </p:custDataLst>
          </p:nvPr>
        </p:nvCxnSpPr>
        <p:spPr>
          <a:xfrm>
            <a:off x="9167436" y="3784861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TLSHAPE_TB_00000000000000000000000000000000_TimescaleInterval9">
            <a:extLst>
              <a:ext uri="{FF2B5EF4-FFF2-40B4-BE49-F238E27FC236}">
                <a16:creationId xmlns:a16="http://schemas.microsoft.com/office/drawing/2014/main" id="{A6AA6B6C-C732-4D9F-A0B2-274459A82C3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970077" y="3416450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pc="-20" dirty="0">
                <a:solidFill>
                  <a:schemeClr val="bg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28" name="OTLSHAPE_M_a58f29487c0343c08abcf41913e40cae_Title">
            <a:extLst>
              <a:ext uri="{FF2B5EF4-FFF2-40B4-BE49-F238E27FC236}">
                <a16:creationId xmlns:a16="http://schemas.microsoft.com/office/drawing/2014/main" id="{125A5CDA-F4E9-4093-A202-57D0AF2D8A01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992028" y="2119524"/>
            <a:ext cx="2596299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altLang="zh-CN" dirty="0"/>
              <a:t>Finish the Thesis</a:t>
            </a:r>
          </a:p>
          <a:p>
            <a:r>
              <a:rPr lang="en-CA" altLang="zh-CN" dirty="0"/>
              <a:t>Start prepare presentation</a:t>
            </a:r>
            <a:endParaRPr lang="en-US" b="1" spc="-6" dirty="0">
              <a:solidFill>
                <a:srgbClr val="3B5998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OTLSHAPE_M_a58f29487c0343c08abcf41913e40cae_Shape">
            <a:extLst>
              <a:ext uri="{FF2B5EF4-FFF2-40B4-BE49-F238E27FC236}">
                <a16:creationId xmlns:a16="http://schemas.microsoft.com/office/drawing/2014/main" id="{9E99DCFF-77DD-4C1F-9680-E38698E371C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rot="16200000">
            <a:off x="3125078" y="2654471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TLSHAPE_M_a54bc827b05146d18b559f618723e2b4_Shape">
            <a:extLst>
              <a:ext uri="{FF2B5EF4-FFF2-40B4-BE49-F238E27FC236}">
                <a16:creationId xmlns:a16="http://schemas.microsoft.com/office/drawing/2014/main" id="{584C0B19-E338-4A71-B182-697D66FBE93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646260" y="3530861"/>
            <a:ext cx="228600" cy="254000"/>
          </a:xfrm>
          <a:prstGeom prst="teardrop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TLSHAPE_M_93afb554552a4221a5380f7919409aa7_Shape">
            <a:extLst>
              <a:ext uri="{FF2B5EF4-FFF2-40B4-BE49-F238E27FC236}">
                <a16:creationId xmlns:a16="http://schemas.microsoft.com/office/drawing/2014/main" id="{F9D1F7E7-FF44-4F22-B7F2-886A58CAAE3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453627" y="4744906"/>
            <a:ext cx="228600" cy="254000"/>
          </a:xfrm>
          <a:prstGeom prst="teardrop">
            <a:avLst/>
          </a:prstGeom>
          <a:solidFill>
            <a:srgbClr val="DC5924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TLSHAPE_M_7f583de0854a4cacb89837f3a379bb4a_Shape">
            <a:extLst>
              <a:ext uri="{FF2B5EF4-FFF2-40B4-BE49-F238E27FC236}">
                <a16:creationId xmlns:a16="http://schemas.microsoft.com/office/drawing/2014/main" id="{42842EC3-3CFA-4C4D-AEC8-9151CD29A15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915771" y="3372275"/>
            <a:ext cx="304800" cy="3302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62B57B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OTLSHAPE_M_a58f29487c0343c08abcf41913e40cae_Connector1">
            <a:extLst>
              <a:ext uri="{FF2B5EF4-FFF2-40B4-BE49-F238E27FC236}">
                <a16:creationId xmlns:a16="http://schemas.microsoft.com/office/drawing/2014/main" id="{74D56CB6-DDCA-4A10-A0D7-6BA267E0547E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>
          <a:xfrm>
            <a:off x="4173601" y="4083311"/>
            <a:ext cx="0" cy="1066890"/>
          </a:xfrm>
          <a:prstGeom prst="line">
            <a:avLst/>
          </a:prstGeom>
          <a:ln w="31750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TLSHAPE_M_a58f29487c0343c08abcf41913e40cae_Shape">
            <a:extLst>
              <a:ext uri="{FF2B5EF4-FFF2-40B4-BE49-F238E27FC236}">
                <a16:creationId xmlns:a16="http://schemas.microsoft.com/office/drawing/2014/main" id="{9F8BEBCC-01A8-466A-AA88-972229B3F898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 rot="16200000">
            <a:off x="4203132" y="4996270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2D65FC1-98E8-4A69-BB5C-840CA36BD24F}"/>
              </a:ext>
            </a:extLst>
          </p:cNvPr>
          <p:cNvSpPr/>
          <p:nvPr/>
        </p:nvSpPr>
        <p:spPr>
          <a:xfrm>
            <a:off x="3144293" y="5298753"/>
            <a:ext cx="2986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dirty="0"/>
              <a:t>Finish presentation</a:t>
            </a:r>
          </a:p>
          <a:p>
            <a:r>
              <a:rPr lang="en-CA" altLang="zh-CN" dirty="0"/>
              <a:t>Finish additional experiments </a:t>
            </a:r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178C779-4458-4F82-8908-DC8019F77B5D}"/>
              </a:ext>
            </a:extLst>
          </p:cNvPr>
          <p:cNvSpPr/>
          <p:nvPr/>
        </p:nvSpPr>
        <p:spPr>
          <a:xfrm>
            <a:off x="4348801" y="2931536"/>
            <a:ext cx="3012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dirty="0"/>
              <a:t>First practise</a:t>
            </a:r>
          </a:p>
          <a:p>
            <a:r>
              <a:rPr lang="en-CA" altLang="zh-CN" dirty="0"/>
              <a:t>modify thesis and presentation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F40F8EE-7AD4-4F79-BC21-F4ADB8D4FC8B}"/>
              </a:ext>
            </a:extLst>
          </p:cNvPr>
          <p:cNvSpPr/>
          <p:nvPr/>
        </p:nvSpPr>
        <p:spPr>
          <a:xfrm>
            <a:off x="6271739" y="4975587"/>
            <a:ext cx="1640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dirty="0"/>
              <a:t>Second practise</a:t>
            </a:r>
          </a:p>
          <a:p>
            <a:r>
              <a:rPr lang="en-CA" altLang="zh-CN" dirty="0"/>
              <a:t>&amp; Modify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2AA4404-8868-46E8-88F5-DB9CC382F4C8}"/>
              </a:ext>
            </a:extLst>
          </p:cNvPr>
          <p:cNvSpPr/>
          <p:nvPr/>
        </p:nvSpPr>
        <p:spPr>
          <a:xfrm>
            <a:off x="7175192" y="2280418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dirty="0"/>
              <a:t>Third practise</a:t>
            </a:r>
          </a:p>
        </p:txBody>
      </p:sp>
      <p:cxnSp>
        <p:nvCxnSpPr>
          <p:cNvPr id="78" name="OTLSHAPE_M_6a283b367375415b92b0e5fc4e16a0cc_Connector1">
            <a:extLst>
              <a:ext uri="{FF2B5EF4-FFF2-40B4-BE49-F238E27FC236}">
                <a16:creationId xmlns:a16="http://schemas.microsoft.com/office/drawing/2014/main" id="{F5163832-90E9-426A-86D0-A5361FE42A64}"/>
              </a:ext>
            </a:extLst>
          </p:cNvPr>
          <p:cNvCxnSpPr>
            <a:cxnSpLocks/>
          </p:cNvCxnSpPr>
          <p:nvPr>
            <p:custDataLst>
              <p:tags r:id="rId26"/>
            </p:custDataLst>
          </p:nvPr>
        </p:nvCxnSpPr>
        <p:spPr>
          <a:xfrm>
            <a:off x="7990016" y="2649750"/>
            <a:ext cx="0" cy="952755"/>
          </a:xfrm>
          <a:prstGeom prst="line">
            <a:avLst/>
          </a:prstGeom>
          <a:ln w="3175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TLSHAPE_M_6a283b367375415b92b0e5fc4e16a0cc_Shape">
            <a:extLst>
              <a:ext uri="{FF2B5EF4-FFF2-40B4-BE49-F238E27FC236}">
                <a16:creationId xmlns:a16="http://schemas.microsoft.com/office/drawing/2014/main" id="{F69F9AB4-05CD-4497-AAF9-D2424E7998F6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7875716" y="3475505"/>
            <a:ext cx="228600" cy="254000"/>
          </a:xfrm>
          <a:prstGeom prst="star8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231AB33-E23E-46CD-A278-29CA07F0144A}"/>
              </a:ext>
            </a:extLst>
          </p:cNvPr>
          <p:cNvSpPr/>
          <p:nvPr/>
        </p:nvSpPr>
        <p:spPr>
          <a:xfrm>
            <a:off x="8915771" y="2724634"/>
            <a:ext cx="2230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dirty="0"/>
              <a:t>Perform presentation </a:t>
            </a:r>
          </a:p>
          <a:p>
            <a:r>
              <a:rPr lang="en-CA" altLang="zh-CN" dirty="0"/>
              <a:t>&amp; submit honor thesis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3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7A9BEEA-716D-4FE6-8275-10A55C50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6" y="1"/>
            <a:ext cx="10964694" cy="797667"/>
          </a:xfrm>
        </p:spPr>
        <p:txBody>
          <a:bodyPr/>
          <a:lstStyle/>
          <a:p>
            <a:r>
              <a:rPr lang="en-CA" altLang="zh-CN" dirty="0"/>
              <a:t>Imaging Results(1)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537CAA-5037-40BA-9AF7-34400D54B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18" y="1089498"/>
            <a:ext cx="6983607" cy="5237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8C0363-468E-41F4-8624-D0D98F444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18" y="1920829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50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N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293</Words>
  <Application>Microsoft Office PowerPoint</Application>
  <PresentationFormat>宽屏</PresentationFormat>
  <Paragraphs>103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宋体</vt:lpstr>
      <vt:lpstr>Arial</vt:lpstr>
      <vt:lpstr>Calibri</vt:lpstr>
      <vt:lpstr>Corbel</vt:lpstr>
      <vt:lpstr>Times New Roman</vt:lpstr>
      <vt:lpstr>Office 主题​​</vt:lpstr>
      <vt:lpstr>Thesis Outline  and DRDC Dielectric powder Imaging </vt:lpstr>
      <vt:lpstr>Thesis Outline(1)</vt:lpstr>
      <vt:lpstr>Thesis Outline(2)</vt:lpstr>
      <vt:lpstr>Thesis Outline(3)</vt:lpstr>
      <vt:lpstr>Thesis Outline(4)</vt:lpstr>
      <vt:lpstr>Thesis Outline(5)</vt:lpstr>
      <vt:lpstr>Thesis Outline(3)</vt:lpstr>
      <vt:lpstr>Timeline</vt:lpstr>
      <vt:lpstr>Imaging Results(1)</vt:lpstr>
      <vt:lpstr>Imaging Results(2)</vt:lpstr>
      <vt:lpstr>Imaging Results(3)</vt:lpstr>
      <vt:lpstr>Imaging Results(4)</vt:lpstr>
      <vt:lpstr>PowerPoint 演示文稿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Outline  and DRDC Dielectric powder Imaging </dc:title>
  <dc:creator>Administrator</dc:creator>
  <cp:lastModifiedBy>Administrator</cp:lastModifiedBy>
  <cp:revision>116</cp:revision>
  <dcterms:created xsi:type="dcterms:W3CDTF">2018-03-03T19:05:18Z</dcterms:created>
  <dcterms:modified xsi:type="dcterms:W3CDTF">2018-03-05T22:27:43Z</dcterms:modified>
</cp:coreProperties>
</file>